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Bricolage Grotesque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ricolageGrotesque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ad0d089720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3ad0d089720_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af5ab4d7b9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af5ab4d7b9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af5ab4d7b9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af5ab4d7b9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ad0d089720_2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3ad0d089720_2_25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ad0d089720_2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3ad0d089720_2_27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ad0d089720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3ad0d089720_2_8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ad0d089720_2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3ad0d089720_2_1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ad0d089720_2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3ad0d089720_2_1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ad0d089720_2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3ad0d089720_2_1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ad0d089720_2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3ad0d089720_2_18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ad0d089720_2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3ad0d089720_2_19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ad0d089720_2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3ad0d089720_2_2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af5ab4d7b9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af5ab4d7b9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.png"/><Relationship Id="rId4" Type="http://schemas.openxmlformats.org/officeDocument/2006/relationships/image" Target="../media/image39.png"/><Relationship Id="rId11" Type="http://schemas.openxmlformats.org/officeDocument/2006/relationships/image" Target="../media/image40.png"/><Relationship Id="rId10" Type="http://schemas.openxmlformats.org/officeDocument/2006/relationships/image" Target="../media/image46.png"/><Relationship Id="rId9" Type="http://schemas.openxmlformats.org/officeDocument/2006/relationships/image" Target="../media/image45.png"/><Relationship Id="rId5" Type="http://schemas.openxmlformats.org/officeDocument/2006/relationships/image" Target="../media/image2.png"/><Relationship Id="rId6" Type="http://schemas.openxmlformats.org/officeDocument/2006/relationships/image" Target="../media/image17.png"/><Relationship Id="rId7" Type="http://schemas.openxmlformats.org/officeDocument/2006/relationships/image" Target="../media/image1.png"/><Relationship Id="rId8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Relationship Id="rId5" Type="http://schemas.openxmlformats.org/officeDocument/2006/relationships/image" Target="../media/image48.png"/><Relationship Id="rId6" Type="http://schemas.openxmlformats.org/officeDocument/2006/relationships/image" Target="../media/image2.png"/><Relationship Id="rId7" Type="http://schemas.openxmlformats.org/officeDocument/2006/relationships/image" Target="../media/image10.png"/><Relationship Id="rId8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7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3.png"/><Relationship Id="rId6" Type="http://schemas.openxmlformats.org/officeDocument/2006/relationships/image" Target="../media/image2.png"/><Relationship Id="rId7" Type="http://schemas.openxmlformats.org/officeDocument/2006/relationships/image" Target="../media/image10.png"/><Relationship Id="rId8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png"/><Relationship Id="rId4" Type="http://schemas.openxmlformats.org/officeDocument/2006/relationships/image" Target="../media/image2.png"/><Relationship Id="rId10" Type="http://schemas.openxmlformats.org/officeDocument/2006/relationships/image" Target="../media/image42.png"/><Relationship Id="rId9" Type="http://schemas.openxmlformats.org/officeDocument/2006/relationships/image" Target="../media/image28.png"/><Relationship Id="rId5" Type="http://schemas.openxmlformats.org/officeDocument/2006/relationships/image" Target="../media/image10.png"/><Relationship Id="rId6" Type="http://schemas.openxmlformats.org/officeDocument/2006/relationships/image" Target="../media/image24.png"/><Relationship Id="rId7" Type="http://schemas.openxmlformats.org/officeDocument/2006/relationships/image" Target="../media/image22.png"/><Relationship Id="rId8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2.png"/><Relationship Id="rId5" Type="http://schemas.openxmlformats.org/officeDocument/2006/relationships/image" Target="../media/image17.png"/><Relationship Id="rId6" Type="http://schemas.openxmlformats.org/officeDocument/2006/relationships/image" Target="../media/image1.png"/><Relationship Id="rId7" Type="http://schemas.openxmlformats.org/officeDocument/2006/relationships/image" Target="../media/image28.png"/><Relationship Id="rId8" Type="http://schemas.openxmlformats.org/officeDocument/2006/relationships/image" Target="../media/image4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Relationship Id="rId4" Type="http://schemas.openxmlformats.org/officeDocument/2006/relationships/image" Target="../media/image31.png"/><Relationship Id="rId10" Type="http://schemas.openxmlformats.org/officeDocument/2006/relationships/image" Target="../media/image40.png"/><Relationship Id="rId9" Type="http://schemas.openxmlformats.org/officeDocument/2006/relationships/image" Target="../media/image33.png"/><Relationship Id="rId5" Type="http://schemas.openxmlformats.org/officeDocument/2006/relationships/image" Target="../media/image23.png"/><Relationship Id="rId6" Type="http://schemas.openxmlformats.org/officeDocument/2006/relationships/image" Target="../media/image2.png"/><Relationship Id="rId7" Type="http://schemas.openxmlformats.org/officeDocument/2006/relationships/image" Target="../media/image26.png"/><Relationship Id="rId8" Type="http://schemas.openxmlformats.org/officeDocument/2006/relationships/image" Target="../media/image3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7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0E7E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 rot="3147927">
            <a:off x="448376" y="-4178689"/>
            <a:ext cx="8247248" cy="8824876"/>
          </a:xfrm>
          <a:custGeom>
            <a:rect b="b" l="l" r="r" t="t"/>
            <a:pathLst>
              <a:path extrusionOk="0" h="17649752" w="16494496">
                <a:moveTo>
                  <a:pt x="0" y="0"/>
                </a:moveTo>
                <a:lnTo>
                  <a:pt x="16494496" y="0"/>
                </a:lnTo>
                <a:lnTo>
                  <a:pt x="16494496" y="17649752"/>
                </a:lnTo>
                <a:lnTo>
                  <a:pt x="0" y="176497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30" name="Google Shape;130;p25"/>
          <p:cNvGrpSpPr/>
          <p:nvPr/>
        </p:nvGrpSpPr>
        <p:grpSpPr>
          <a:xfrm>
            <a:off x="3379207" y="2806175"/>
            <a:ext cx="2385586" cy="767557"/>
            <a:chOff x="0" y="0"/>
            <a:chExt cx="1256605" cy="404310"/>
          </a:xfrm>
        </p:grpSpPr>
        <p:sp>
          <p:nvSpPr>
            <p:cNvPr id="131" name="Google Shape;131;p25"/>
            <p:cNvSpPr/>
            <p:nvPr/>
          </p:nvSpPr>
          <p:spPr>
            <a:xfrm>
              <a:off x="0" y="0"/>
              <a:ext cx="1256605" cy="404310"/>
            </a:xfrm>
            <a:custGeom>
              <a:rect b="b" l="l" r="r" t="t"/>
              <a:pathLst>
                <a:path extrusionOk="0" h="404310" w="1256605">
                  <a:moveTo>
                    <a:pt x="81132" y="0"/>
                  </a:moveTo>
                  <a:lnTo>
                    <a:pt x="1175473" y="0"/>
                  </a:lnTo>
                  <a:cubicBezTo>
                    <a:pt x="1220281" y="0"/>
                    <a:pt x="1256605" y="36324"/>
                    <a:pt x="1256605" y="81132"/>
                  </a:cubicBezTo>
                  <a:lnTo>
                    <a:pt x="1256605" y="323178"/>
                  </a:lnTo>
                  <a:cubicBezTo>
                    <a:pt x="1256605" y="344695"/>
                    <a:pt x="1248057" y="365332"/>
                    <a:pt x="1232842" y="380547"/>
                  </a:cubicBezTo>
                  <a:cubicBezTo>
                    <a:pt x="1217626" y="395762"/>
                    <a:pt x="1196990" y="404310"/>
                    <a:pt x="1175473" y="404310"/>
                  </a:cubicBezTo>
                  <a:lnTo>
                    <a:pt x="81132" y="404310"/>
                  </a:lnTo>
                  <a:cubicBezTo>
                    <a:pt x="59615" y="404310"/>
                    <a:pt x="38978" y="395762"/>
                    <a:pt x="23763" y="380547"/>
                  </a:cubicBezTo>
                  <a:cubicBezTo>
                    <a:pt x="8548" y="365332"/>
                    <a:pt x="0" y="344695"/>
                    <a:pt x="0" y="323178"/>
                  </a:cubicBezTo>
                  <a:lnTo>
                    <a:pt x="0" y="81132"/>
                  </a:lnTo>
                  <a:cubicBezTo>
                    <a:pt x="0" y="59615"/>
                    <a:pt x="8548" y="38978"/>
                    <a:pt x="23763" y="23763"/>
                  </a:cubicBezTo>
                  <a:cubicBezTo>
                    <a:pt x="38978" y="8548"/>
                    <a:pt x="59615" y="0"/>
                    <a:pt x="81132" y="0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5"/>
            <p:cNvSpPr txBox="1"/>
            <p:nvPr/>
          </p:nvSpPr>
          <p:spPr>
            <a:xfrm>
              <a:off x="0" y="19050"/>
              <a:ext cx="1256605" cy="3852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2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" name="Google Shape;133;p25"/>
          <p:cNvSpPr txBox="1"/>
          <p:nvPr/>
        </p:nvSpPr>
        <p:spPr>
          <a:xfrm>
            <a:off x="2072369" y="887719"/>
            <a:ext cx="4999262" cy="7426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52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BalanceMind</a:t>
            </a:r>
            <a:endParaRPr sz="700"/>
          </a:p>
        </p:txBody>
      </p:sp>
      <p:sp>
        <p:nvSpPr>
          <p:cNvPr id="134" name="Google Shape;134;p25"/>
          <p:cNvSpPr txBox="1"/>
          <p:nvPr/>
        </p:nvSpPr>
        <p:spPr>
          <a:xfrm>
            <a:off x="1967571" y="1644613"/>
            <a:ext cx="5609831" cy="250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7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Platform and mobile app to help with mental health.</a:t>
            </a:r>
            <a:endParaRPr sz="700"/>
          </a:p>
        </p:txBody>
      </p:sp>
      <p:sp>
        <p:nvSpPr>
          <p:cNvPr id="135" name="Google Shape;135;p25"/>
          <p:cNvSpPr txBox="1"/>
          <p:nvPr/>
        </p:nvSpPr>
        <p:spPr>
          <a:xfrm>
            <a:off x="1566597" y="1990079"/>
            <a:ext cx="6010806" cy="430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 good balance between your body, mind, and feelings in one easy-to-use digital place.</a:t>
            </a:r>
            <a:endParaRPr sz="700"/>
          </a:p>
        </p:txBody>
      </p:sp>
      <p:sp>
        <p:nvSpPr>
          <p:cNvPr id="136" name="Google Shape;136;p25"/>
          <p:cNvSpPr txBox="1"/>
          <p:nvPr/>
        </p:nvSpPr>
        <p:spPr>
          <a:xfrm>
            <a:off x="3926211" y="2965611"/>
            <a:ext cx="1291579" cy="1777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Presentation By</a:t>
            </a:r>
            <a:endParaRPr sz="700"/>
          </a:p>
        </p:txBody>
      </p:sp>
      <p:sp>
        <p:nvSpPr>
          <p:cNvPr id="137" name="Google Shape;137;p25"/>
          <p:cNvSpPr txBox="1"/>
          <p:nvPr/>
        </p:nvSpPr>
        <p:spPr>
          <a:xfrm>
            <a:off x="3547543" y="3152931"/>
            <a:ext cx="2048916" cy="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2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Khayatkhan Satymbekova</a:t>
            </a:r>
            <a:endParaRPr sz="700"/>
          </a:p>
        </p:txBody>
      </p:sp>
      <p:sp>
        <p:nvSpPr>
          <p:cNvPr id="138" name="Google Shape;138;p25"/>
          <p:cNvSpPr txBox="1"/>
          <p:nvPr/>
        </p:nvSpPr>
        <p:spPr>
          <a:xfrm>
            <a:off x="4188738" y="4645295"/>
            <a:ext cx="766525" cy="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Year: 2025</a:t>
            </a:r>
            <a:endParaRPr sz="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4" title="1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35" title="1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6125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6"/>
          <p:cNvSpPr/>
          <p:nvPr/>
        </p:nvSpPr>
        <p:spPr>
          <a:xfrm rot="-765598">
            <a:off x="4942439" y="-2010902"/>
            <a:ext cx="6771230" cy="6475759"/>
          </a:xfrm>
          <a:custGeom>
            <a:rect b="b" l="l" r="r" t="t"/>
            <a:pathLst>
              <a:path extrusionOk="0" h="12951517" w="13542461">
                <a:moveTo>
                  <a:pt x="0" y="0"/>
                </a:moveTo>
                <a:lnTo>
                  <a:pt x="13542461" y="0"/>
                </a:lnTo>
                <a:lnTo>
                  <a:pt x="13542461" y="12951517"/>
                </a:lnTo>
                <a:lnTo>
                  <a:pt x="0" y="129515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5" name="Google Shape;335;p36"/>
          <p:cNvSpPr/>
          <p:nvPr/>
        </p:nvSpPr>
        <p:spPr>
          <a:xfrm rot="10407894">
            <a:off x="-2593039" y="799022"/>
            <a:ext cx="7691311" cy="7355691"/>
          </a:xfrm>
          <a:custGeom>
            <a:rect b="b" l="l" r="r" t="t"/>
            <a:pathLst>
              <a:path extrusionOk="0" h="14711381" w="15382623">
                <a:moveTo>
                  <a:pt x="0" y="0"/>
                </a:moveTo>
                <a:lnTo>
                  <a:pt x="15382623" y="0"/>
                </a:lnTo>
                <a:lnTo>
                  <a:pt x="15382623" y="14711381"/>
                </a:lnTo>
                <a:lnTo>
                  <a:pt x="0" y="147113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36" name="Google Shape;336;p36"/>
          <p:cNvGrpSpPr/>
          <p:nvPr/>
        </p:nvGrpSpPr>
        <p:grpSpPr>
          <a:xfrm>
            <a:off x="514350" y="1405327"/>
            <a:ext cx="8115300" cy="3223823"/>
            <a:chOff x="0" y="0"/>
            <a:chExt cx="4274726" cy="1698145"/>
          </a:xfrm>
        </p:grpSpPr>
        <p:sp>
          <p:nvSpPr>
            <p:cNvPr id="337" name="Google Shape;337;p36"/>
            <p:cNvSpPr/>
            <p:nvPr/>
          </p:nvSpPr>
          <p:spPr>
            <a:xfrm>
              <a:off x="0" y="0"/>
              <a:ext cx="4274726" cy="1698145"/>
            </a:xfrm>
            <a:custGeom>
              <a:rect b="b" l="l" r="r" t="t"/>
              <a:pathLst>
                <a:path extrusionOk="0" h="1698145" w="4274726">
                  <a:moveTo>
                    <a:pt x="23850" y="0"/>
                  </a:moveTo>
                  <a:lnTo>
                    <a:pt x="4250876" y="0"/>
                  </a:lnTo>
                  <a:cubicBezTo>
                    <a:pt x="4257201" y="0"/>
                    <a:pt x="4263268" y="2513"/>
                    <a:pt x="4267741" y="6985"/>
                  </a:cubicBezTo>
                  <a:cubicBezTo>
                    <a:pt x="4272213" y="11458"/>
                    <a:pt x="4274726" y="17524"/>
                    <a:pt x="4274726" y="23850"/>
                  </a:cubicBezTo>
                  <a:lnTo>
                    <a:pt x="4274726" y="1674295"/>
                  </a:lnTo>
                  <a:cubicBezTo>
                    <a:pt x="4274726" y="1680621"/>
                    <a:pt x="4272213" y="1686687"/>
                    <a:pt x="4267741" y="1691160"/>
                  </a:cubicBezTo>
                  <a:cubicBezTo>
                    <a:pt x="4263268" y="1695633"/>
                    <a:pt x="4257201" y="1698145"/>
                    <a:pt x="4250876" y="1698145"/>
                  </a:cubicBezTo>
                  <a:lnTo>
                    <a:pt x="23850" y="1698145"/>
                  </a:lnTo>
                  <a:cubicBezTo>
                    <a:pt x="17524" y="1698145"/>
                    <a:pt x="11458" y="1695633"/>
                    <a:pt x="6985" y="1691160"/>
                  </a:cubicBezTo>
                  <a:cubicBezTo>
                    <a:pt x="2513" y="1686687"/>
                    <a:pt x="0" y="1680621"/>
                    <a:pt x="0" y="1674295"/>
                  </a:cubicBezTo>
                  <a:lnTo>
                    <a:pt x="0" y="23850"/>
                  </a:lnTo>
                  <a:cubicBezTo>
                    <a:pt x="0" y="17524"/>
                    <a:pt x="2513" y="11458"/>
                    <a:pt x="6985" y="6985"/>
                  </a:cubicBezTo>
                  <a:cubicBezTo>
                    <a:pt x="11458" y="2513"/>
                    <a:pt x="17524" y="0"/>
                    <a:pt x="238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6"/>
            <p:cNvSpPr txBox="1"/>
            <p:nvPr/>
          </p:nvSpPr>
          <p:spPr>
            <a:xfrm>
              <a:off x="0" y="19050"/>
              <a:ext cx="4274726" cy="16790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2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9" name="Google Shape;339;p36"/>
          <p:cNvSpPr/>
          <p:nvPr/>
        </p:nvSpPr>
        <p:spPr>
          <a:xfrm>
            <a:off x="3518855" y="1524909"/>
            <a:ext cx="1973011" cy="1363171"/>
          </a:xfrm>
          <a:custGeom>
            <a:rect b="b" l="l" r="r" t="t"/>
            <a:pathLst>
              <a:path extrusionOk="0" h="2726342" w="3946021">
                <a:moveTo>
                  <a:pt x="0" y="0"/>
                </a:moveTo>
                <a:lnTo>
                  <a:pt x="3946021" y="0"/>
                </a:lnTo>
                <a:lnTo>
                  <a:pt x="3946021" y="2726341"/>
                </a:lnTo>
                <a:lnTo>
                  <a:pt x="0" y="2726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0" name="Google Shape;340;p36"/>
          <p:cNvSpPr/>
          <p:nvPr/>
        </p:nvSpPr>
        <p:spPr>
          <a:xfrm rot="5400000">
            <a:off x="-1440650" y="-3936565"/>
            <a:ext cx="3910001" cy="4991830"/>
          </a:xfrm>
          <a:custGeom>
            <a:rect b="b" l="l" r="r" t="t"/>
            <a:pathLst>
              <a:path extrusionOk="0" h="9983660" w="7820002">
                <a:moveTo>
                  <a:pt x="0" y="0"/>
                </a:moveTo>
                <a:lnTo>
                  <a:pt x="7820002" y="0"/>
                </a:lnTo>
                <a:lnTo>
                  <a:pt x="7820002" y="9983660"/>
                </a:lnTo>
                <a:lnTo>
                  <a:pt x="0" y="99836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-27665" t="0"/>
            </a:stretch>
          </a:blipFill>
          <a:ln>
            <a:noFill/>
          </a:ln>
        </p:spPr>
      </p:sp>
      <p:sp>
        <p:nvSpPr>
          <p:cNvPr id="341" name="Google Shape;341;p36"/>
          <p:cNvSpPr/>
          <p:nvPr/>
        </p:nvSpPr>
        <p:spPr>
          <a:xfrm rot="5400000">
            <a:off x="6674649" y="-3936565"/>
            <a:ext cx="3910001" cy="4991830"/>
          </a:xfrm>
          <a:custGeom>
            <a:rect b="b" l="l" r="r" t="t"/>
            <a:pathLst>
              <a:path extrusionOk="0" h="9983660" w="7820002">
                <a:moveTo>
                  <a:pt x="0" y="0"/>
                </a:moveTo>
                <a:lnTo>
                  <a:pt x="7820002" y="0"/>
                </a:lnTo>
                <a:lnTo>
                  <a:pt x="7820002" y="9983660"/>
                </a:lnTo>
                <a:lnTo>
                  <a:pt x="0" y="99836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-27665" t="0"/>
            </a:stretch>
          </a:blipFill>
          <a:ln>
            <a:noFill/>
          </a:ln>
        </p:spPr>
      </p:sp>
      <p:sp>
        <p:nvSpPr>
          <p:cNvPr id="342" name="Google Shape;342;p36"/>
          <p:cNvSpPr/>
          <p:nvPr/>
        </p:nvSpPr>
        <p:spPr>
          <a:xfrm rot="-5400000">
            <a:off x="739612" y="-738339"/>
            <a:ext cx="950712" cy="2429935"/>
          </a:xfrm>
          <a:custGeom>
            <a:rect b="b" l="l" r="r" t="t"/>
            <a:pathLst>
              <a:path extrusionOk="0" h="4859870" w="1901424">
                <a:moveTo>
                  <a:pt x="0" y="0"/>
                </a:moveTo>
                <a:lnTo>
                  <a:pt x="1901424" y="0"/>
                </a:lnTo>
                <a:lnTo>
                  <a:pt x="1901424" y="4859871"/>
                </a:lnTo>
                <a:lnTo>
                  <a:pt x="0" y="48598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3" name="Google Shape;343;p36"/>
          <p:cNvSpPr/>
          <p:nvPr/>
        </p:nvSpPr>
        <p:spPr>
          <a:xfrm rot="9411100">
            <a:off x="222374" y="128"/>
            <a:ext cx="1217977" cy="1380795"/>
          </a:xfrm>
          <a:custGeom>
            <a:rect b="b" l="l" r="r" t="t"/>
            <a:pathLst>
              <a:path extrusionOk="0" h="2761590" w="2435953">
                <a:moveTo>
                  <a:pt x="0" y="0"/>
                </a:moveTo>
                <a:lnTo>
                  <a:pt x="2435953" y="0"/>
                </a:lnTo>
                <a:lnTo>
                  <a:pt x="2435953" y="2761591"/>
                </a:lnTo>
                <a:lnTo>
                  <a:pt x="0" y="27615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4" name="Google Shape;344;p36"/>
          <p:cNvSpPr/>
          <p:nvPr/>
        </p:nvSpPr>
        <p:spPr>
          <a:xfrm rot="1355769">
            <a:off x="7403703" y="-1095628"/>
            <a:ext cx="1436475" cy="2438147"/>
          </a:xfrm>
          <a:custGeom>
            <a:rect b="b" l="l" r="r" t="t"/>
            <a:pathLst>
              <a:path extrusionOk="0" h="4876294" w="2872950">
                <a:moveTo>
                  <a:pt x="0" y="0"/>
                </a:moveTo>
                <a:lnTo>
                  <a:pt x="2872950" y="0"/>
                </a:lnTo>
                <a:lnTo>
                  <a:pt x="2872950" y="4876294"/>
                </a:lnTo>
                <a:lnTo>
                  <a:pt x="0" y="4876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5" name="Google Shape;345;p36"/>
          <p:cNvSpPr txBox="1"/>
          <p:nvPr/>
        </p:nvSpPr>
        <p:spPr>
          <a:xfrm>
            <a:off x="2230573" y="793553"/>
            <a:ext cx="4682854" cy="433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30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Conclusion</a:t>
            </a:r>
            <a:endParaRPr sz="700"/>
          </a:p>
        </p:txBody>
      </p:sp>
      <p:sp>
        <p:nvSpPr>
          <p:cNvPr id="346" name="Google Shape;346;p36"/>
          <p:cNvSpPr txBox="1"/>
          <p:nvPr/>
        </p:nvSpPr>
        <p:spPr>
          <a:xfrm>
            <a:off x="819483" y="2897604"/>
            <a:ext cx="7810167" cy="1505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2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BalanceMind is a modern, easy-to-use, and helpful platform for mental health.</a:t>
            </a:r>
            <a:endParaRPr sz="700"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It helps people:</a:t>
            </a:r>
            <a:endParaRPr sz="700"/>
          </a:p>
          <a:p>
            <a:pPr indent="-127000" lvl="1" marL="254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200"/>
              <a:buFont typeface="Arial"/>
              <a:buChar char="•"/>
            </a:pPr>
            <a:r>
              <a:rPr b="0" i="0" lang="ru" sz="12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Become calmer and more self-confident</a:t>
            </a:r>
            <a:endParaRPr sz="700"/>
          </a:p>
          <a:p>
            <a:pPr indent="-127000" lvl="1" marL="254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200"/>
              <a:buFont typeface="Arial"/>
              <a:buChar char="•"/>
            </a:pPr>
            <a:r>
              <a:rPr b="0" i="0" lang="ru" sz="12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Improve their emotional state</a:t>
            </a:r>
            <a:endParaRPr sz="700"/>
          </a:p>
          <a:p>
            <a:pPr indent="-127000" lvl="1" marL="254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200"/>
              <a:buFont typeface="Arial"/>
              <a:buChar char="•"/>
            </a:pPr>
            <a:r>
              <a:rPr b="0" i="0" lang="ru" sz="12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Grow mindfulness and emotional intelligence</a:t>
            </a:r>
            <a:endParaRPr sz="700"/>
          </a:p>
          <a:p>
            <a:pPr indent="-127000" lvl="1" marL="254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200"/>
              <a:buFont typeface="Arial"/>
              <a:buChar char="•"/>
            </a:pPr>
            <a:r>
              <a:rPr b="0" i="0" lang="ru" sz="12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Form good habits and take care of their body</a:t>
            </a:r>
            <a:endParaRPr sz="700"/>
          </a:p>
          <a:p>
            <a:pPr indent="-127000" lvl="1" marL="254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200"/>
              <a:buFont typeface="Arial"/>
              <a:buChar char="•"/>
            </a:pPr>
            <a:r>
              <a:rPr b="0" i="0" lang="ru" sz="12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Increase life quality and inner peace</a:t>
            </a:r>
            <a:endParaRPr sz="700"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2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The platform brings together journals, exercises, and learning content, creating a safe space for daily self-care.</a:t>
            </a:r>
            <a:endParaRPr sz="700"/>
          </a:p>
        </p:txBody>
      </p:sp>
      <p:sp>
        <p:nvSpPr>
          <p:cNvPr id="347" name="Google Shape;347;p36"/>
          <p:cNvSpPr/>
          <p:nvPr/>
        </p:nvSpPr>
        <p:spPr>
          <a:xfrm flipH="1">
            <a:off x="6431178" y="7784"/>
            <a:ext cx="1731718" cy="761956"/>
          </a:xfrm>
          <a:custGeom>
            <a:rect b="b" l="l" r="r" t="t"/>
            <a:pathLst>
              <a:path extrusionOk="0" h="1523912" w="3463436">
                <a:moveTo>
                  <a:pt x="3463435" y="0"/>
                </a:moveTo>
                <a:lnTo>
                  <a:pt x="0" y="0"/>
                </a:lnTo>
                <a:lnTo>
                  <a:pt x="0" y="1523912"/>
                </a:lnTo>
                <a:lnTo>
                  <a:pt x="3463435" y="1523912"/>
                </a:lnTo>
                <a:lnTo>
                  <a:pt x="3463435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8" name="Google Shape;348;p36"/>
          <p:cNvSpPr/>
          <p:nvPr/>
        </p:nvSpPr>
        <p:spPr>
          <a:xfrm rot="-5668030">
            <a:off x="8305737" y="9920"/>
            <a:ext cx="1088250" cy="1008860"/>
          </a:xfrm>
          <a:custGeom>
            <a:rect b="b" l="l" r="r" t="t"/>
            <a:pathLst>
              <a:path extrusionOk="0" h="2017720" w="2176499">
                <a:moveTo>
                  <a:pt x="0" y="0"/>
                </a:moveTo>
                <a:lnTo>
                  <a:pt x="2176499" y="0"/>
                </a:lnTo>
                <a:lnTo>
                  <a:pt x="2176499" y="2017720"/>
                </a:lnTo>
                <a:lnTo>
                  <a:pt x="0" y="20177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9" name="Google Shape;349;p36"/>
          <p:cNvSpPr/>
          <p:nvPr/>
        </p:nvSpPr>
        <p:spPr>
          <a:xfrm rot="1238369">
            <a:off x="-483794" y="-232410"/>
            <a:ext cx="1172312" cy="1294312"/>
          </a:xfrm>
          <a:custGeom>
            <a:rect b="b" l="l" r="r" t="t"/>
            <a:pathLst>
              <a:path extrusionOk="0" h="2588623" w="2344625">
                <a:moveTo>
                  <a:pt x="0" y="0"/>
                </a:moveTo>
                <a:lnTo>
                  <a:pt x="2344624" y="0"/>
                </a:lnTo>
                <a:lnTo>
                  <a:pt x="2344624" y="2588622"/>
                </a:lnTo>
                <a:lnTo>
                  <a:pt x="0" y="25886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BE5E1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7"/>
          <p:cNvSpPr/>
          <p:nvPr/>
        </p:nvSpPr>
        <p:spPr>
          <a:xfrm rot="2872579">
            <a:off x="2315910" y="-1572174"/>
            <a:ext cx="8912290" cy="7551141"/>
          </a:xfrm>
          <a:custGeom>
            <a:rect b="b" l="l" r="r" t="t"/>
            <a:pathLst>
              <a:path extrusionOk="0" h="15102281" w="17824581">
                <a:moveTo>
                  <a:pt x="0" y="0"/>
                </a:moveTo>
                <a:lnTo>
                  <a:pt x="17824581" y="0"/>
                </a:lnTo>
                <a:lnTo>
                  <a:pt x="17824581" y="15102282"/>
                </a:lnTo>
                <a:lnTo>
                  <a:pt x="0" y="151022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5" name="Google Shape;355;p37"/>
          <p:cNvSpPr/>
          <p:nvPr/>
        </p:nvSpPr>
        <p:spPr>
          <a:xfrm rot="-610695">
            <a:off x="6059073" y="-1158937"/>
            <a:ext cx="4282236" cy="4248212"/>
          </a:xfrm>
          <a:custGeom>
            <a:rect b="b" l="l" r="r" t="t"/>
            <a:pathLst>
              <a:path extrusionOk="0" h="8496423" w="8564472">
                <a:moveTo>
                  <a:pt x="0" y="0"/>
                </a:moveTo>
                <a:lnTo>
                  <a:pt x="8564473" y="0"/>
                </a:lnTo>
                <a:lnTo>
                  <a:pt x="8564473" y="8496423"/>
                </a:lnTo>
                <a:lnTo>
                  <a:pt x="0" y="8496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6" name="Google Shape;356;p37"/>
          <p:cNvSpPr/>
          <p:nvPr/>
        </p:nvSpPr>
        <p:spPr>
          <a:xfrm>
            <a:off x="4473139" y="497440"/>
            <a:ext cx="4328457" cy="4131710"/>
          </a:xfrm>
          <a:custGeom>
            <a:rect b="b" l="l" r="r" t="t"/>
            <a:pathLst>
              <a:path extrusionOk="0" h="8263419" w="8656915">
                <a:moveTo>
                  <a:pt x="0" y="0"/>
                </a:moveTo>
                <a:lnTo>
                  <a:pt x="8656915" y="0"/>
                </a:lnTo>
                <a:lnTo>
                  <a:pt x="8656915" y="8263419"/>
                </a:lnTo>
                <a:lnTo>
                  <a:pt x="0" y="826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7" name="Google Shape;357;p37"/>
          <p:cNvSpPr txBox="1"/>
          <p:nvPr/>
        </p:nvSpPr>
        <p:spPr>
          <a:xfrm>
            <a:off x="318017" y="1976504"/>
            <a:ext cx="4155122" cy="862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60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Thank You!</a:t>
            </a:r>
            <a:endParaRPr sz="700"/>
          </a:p>
        </p:txBody>
      </p:sp>
      <p:sp>
        <p:nvSpPr>
          <p:cNvPr id="358" name="Google Shape;358;p37"/>
          <p:cNvSpPr/>
          <p:nvPr/>
        </p:nvSpPr>
        <p:spPr>
          <a:xfrm rot="5400000">
            <a:off x="-311227" y="4963360"/>
            <a:ext cx="3910001" cy="3287546"/>
          </a:xfrm>
          <a:custGeom>
            <a:rect b="b" l="l" r="r" t="t"/>
            <a:pathLst>
              <a:path extrusionOk="0" h="6575093" w="7820002">
                <a:moveTo>
                  <a:pt x="0" y="0"/>
                </a:moveTo>
                <a:lnTo>
                  <a:pt x="7820002" y="0"/>
                </a:lnTo>
                <a:lnTo>
                  <a:pt x="7820002" y="6575092"/>
                </a:lnTo>
                <a:lnTo>
                  <a:pt x="0" y="65750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51839" l="0" r="-27665" t="0"/>
            </a:stretch>
          </a:blipFill>
          <a:ln>
            <a:noFill/>
          </a:ln>
        </p:spPr>
      </p:sp>
      <p:sp>
        <p:nvSpPr>
          <p:cNvPr id="359" name="Google Shape;359;p37"/>
          <p:cNvSpPr/>
          <p:nvPr/>
        </p:nvSpPr>
        <p:spPr>
          <a:xfrm>
            <a:off x="0" y="4028663"/>
            <a:ext cx="2174289" cy="1643861"/>
          </a:xfrm>
          <a:custGeom>
            <a:rect b="b" l="l" r="r" t="t"/>
            <a:pathLst>
              <a:path extrusionOk="0" h="3287721" w="4348577">
                <a:moveTo>
                  <a:pt x="0" y="0"/>
                </a:moveTo>
                <a:lnTo>
                  <a:pt x="4348577" y="0"/>
                </a:lnTo>
                <a:lnTo>
                  <a:pt x="4348577" y="3287721"/>
                </a:lnTo>
                <a:lnTo>
                  <a:pt x="0" y="32877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-32266"/>
            </a:stretch>
          </a:blipFill>
          <a:ln>
            <a:noFill/>
          </a:ln>
        </p:spPr>
      </p:sp>
      <p:sp>
        <p:nvSpPr>
          <p:cNvPr id="360" name="Google Shape;360;p37"/>
          <p:cNvSpPr/>
          <p:nvPr/>
        </p:nvSpPr>
        <p:spPr>
          <a:xfrm>
            <a:off x="1824572" y="4671981"/>
            <a:ext cx="909454" cy="897878"/>
          </a:xfrm>
          <a:custGeom>
            <a:rect b="b" l="l" r="r" t="t"/>
            <a:pathLst>
              <a:path extrusionOk="0" h="1795757" w="1818907">
                <a:moveTo>
                  <a:pt x="0" y="0"/>
                </a:moveTo>
                <a:lnTo>
                  <a:pt x="1818907" y="0"/>
                </a:lnTo>
                <a:lnTo>
                  <a:pt x="1818907" y="1795757"/>
                </a:lnTo>
                <a:lnTo>
                  <a:pt x="0" y="17957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/>
          <p:nvPr/>
        </p:nvSpPr>
        <p:spPr>
          <a:xfrm rot="-6100030">
            <a:off x="-2882784" y="-54401"/>
            <a:ext cx="8445303" cy="7859762"/>
          </a:xfrm>
          <a:custGeom>
            <a:rect b="b" l="l" r="r" t="t"/>
            <a:pathLst>
              <a:path extrusionOk="0" h="15719524" w="16890606">
                <a:moveTo>
                  <a:pt x="0" y="0"/>
                </a:moveTo>
                <a:lnTo>
                  <a:pt x="16890606" y="0"/>
                </a:lnTo>
                <a:lnTo>
                  <a:pt x="16890606" y="15719524"/>
                </a:lnTo>
                <a:lnTo>
                  <a:pt x="0" y="157195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4" name="Google Shape;144;p26"/>
          <p:cNvSpPr/>
          <p:nvPr/>
        </p:nvSpPr>
        <p:spPr>
          <a:xfrm>
            <a:off x="-1440650" y="-4477480"/>
            <a:ext cx="3910001" cy="4991830"/>
          </a:xfrm>
          <a:custGeom>
            <a:rect b="b" l="l" r="r" t="t"/>
            <a:pathLst>
              <a:path extrusionOk="0" h="9983660" w="7820002">
                <a:moveTo>
                  <a:pt x="0" y="0"/>
                </a:moveTo>
                <a:lnTo>
                  <a:pt x="7820002" y="0"/>
                </a:lnTo>
                <a:lnTo>
                  <a:pt x="7820002" y="9983660"/>
                </a:lnTo>
                <a:lnTo>
                  <a:pt x="0" y="99836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27665" t="0"/>
            </a:stretch>
          </a:blipFill>
          <a:ln>
            <a:noFill/>
          </a:ln>
        </p:spPr>
      </p:sp>
      <p:sp>
        <p:nvSpPr>
          <p:cNvPr id="145" name="Google Shape;145;p26"/>
          <p:cNvSpPr/>
          <p:nvPr/>
        </p:nvSpPr>
        <p:spPr>
          <a:xfrm rot="-5400000">
            <a:off x="524910" y="-686512"/>
            <a:ext cx="901906" cy="2305189"/>
          </a:xfrm>
          <a:custGeom>
            <a:rect b="b" l="l" r="r" t="t"/>
            <a:pathLst>
              <a:path extrusionOk="0" h="4610378" w="1803811">
                <a:moveTo>
                  <a:pt x="0" y="0"/>
                </a:moveTo>
                <a:lnTo>
                  <a:pt x="1803811" y="0"/>
                </a:lnTo>
                <a:lnTo>
                  <a:pt x="1803811" y="4610378"/>
                </a:lnTo>
                <a:lnTo>
                  <a:pt x="0" y="46103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6" name="Google Shape;146;p26"/>
          <p:cNvSpPr/>
          <p:nvPr/>
        </p:nvSpPr>
        <p:spPr>
          <a:xfrm rot="9411100">
            <a:off x="34226" y="14043"/>
            <a:ext cx="1155449" cy="1309909"/>
          </a:xfrm>
          <a:custGeom>
            <a:rect b="b" l="l" r="r" t="t"/>
            <a:pathLst>
              <a:path extrusionOk="0" h="2619818" w="2310898">
                <a:moveTo>
                  <a:pt x="0" y="0"/>
                </a:moveTo>
                <a:lnTo>
                  <a:pt x="2310898" y="0"/>
                </a:lnTo>
                <a:lnTo>
                  <a:pt x="2310898" y="2619818"/>
                </a:lnTo>
                <a:lnTo>
                  <a:pt x="0" y="26198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47" name="Google Shape;147;p26"/>
          <p:cNvGrpSpPr/>
          <p:nvPr/>
        </p:nvGrpSpPr>
        <p:grpSpPr>
          <a:xfrm>
            <a:off x="3278417" y="1364984"/>
            <a:ext cx="2587167" cy="1558566"/>
            <a:chOff x="0" y="0"/>
            <a:chExt cx="1362787" cy="820973"/>
          </a:xfrm>
        </p:grpSpPr>
        <p:sp>
          <p:nvSpPr>
            <p:cNvPr id="148" name="Google Shape;148;p26"/>
            <p:cNvSpPr/>
            <p:nvPr/>
          </p:nvSpPr>
          <p:spPr>
            <a:xfrm>
              <a:off x="0" y="0"/>
              <a:ext cx="1362787" cy="820973"/>
            </a:xfrm>
            <a:custGeom>
              <a:rect b="b" l="l" r="r" t="t"/>
              <a:pathLst>
                <a:path extrusionOk="0" h="820973" w="1362787">
                  <a:moveTo>
                    <a:pt x="74811" y="0"/>
                  </a:moveTo>
                  <a:lnTo>
                    <a:pt x="1287976" y="0"/>
                  </a:lnTo>
                  <a:cubicBezTo>
                    <a:pt x="1329293" y="0"/>
                    <a:pt x="1362787" y="33494"/>
                    <a:pt x="1362787" y="74811"/>
                  </a:cubicBezTo>
                  <a:lnTo>
                    <a:pt x="1362787" y="746162"/>
                  </a:lnTo>
                  <a:cubicBezTo>
                    <a:pt x="1362787" y="787479"/>
                    <a:pt x="1329293" y="820973"/>
                    <a:pt x="1287976" y="820973"/>
                  </a:cubicBezTo>
                  <a:lnTo>
                    <a:pt x="74811" y="820973"/>
                  </a:lnTo>
                  <a:cubicBezTo>
                    <a:pt x="33494" y="820973"/>
                    <a:pt x="0" y="787479"/>
                    <a:pt x="0" y="746162"/>
                  </a:cubicBezTo>
                  <a:lnTo>
                    <a:pt x="0" y="74811"/>
                  </a:lnTo>
                  <a:cubicBezTo>
                    <a:pt x="0" y="33494"/>
                    <a:pt x="33494" y="0"/>
                    <a:pt x="74811" y="0"/>
                  </a:cubicBezTo>
                  <a:close/>
                </a:path>
              </a:pathLst>
            </a:custGeom>
            <a:solidFill>
              <a:srgbClr val="BBE5E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6"/>
            <p:cNvSpPr txBox="1"/>
            <p:nvPr/>
          </p:nvSpPr>
          <p:spPr>
            <a:xfrm>
              <a:off x="0" y="19050"/>
              <a:ext cx="1362787" cy="8019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2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" name="Google Shape;150;p26"/>
          <p:cNvGrpSpPr/>
          <p:nvPr/>
        </p:nvGrpSpPr>
        <p:grpSpPr>
          <a:xfrm>
            <a:off x="3278417" y="3070584"/>
            <a:ext cx="2587167" cy="1558566"/>
            <a:chOff x="0" y="0"/>
            <a:chExt cx="1362787" cy="820973"/>
          </a:xfrm>
        </p:grpSpPr>
        <p:sp>
          <p:nvSpPr>
            <p:cNvPr id="151" name="Google Shape;151;p26"/>
            <p:cNvSpPr/>
            <p:nvPr/>
          </p:nvSpPr>
          <p:spPr>
            <a:xfrm>
              <a:off x="0" y="0"/>
              <a:ext cx="1362787" cy="820973"/>
            </a:xfrm>
            <a:custGeom>
              <a:rect b="b" l="l" r="r" t="t"/>
              <a:pathLst>
                <a:path extrusionOk="0" h="820973" w="1362787">
                  <a:moveTo>
                    <a:pt x="74811" y="0"/>
                  </a:moveTo>
                  <a:lnTo>
                    <a:pt x="1287976" y="0"/>
                  </a:lnTo>
                  <a:cubicBezTo>
                    <a:pt x="1329293" y="0"/>
                    <a:pt x="1362787" y="33494"/>
                    <a:pt x="1362787" y="74811"/>
                  </a:cubicBezTo>
                  <a:lnTo>
                    <a:pt x="1362787" y="746162"/>
                  </a:lnTo>
                  <a:cubicBezTo>
                    <a:pt x="1362787" y="787479"/>
                    <a:pt x="1329293" y="820973"/>
                    <a:pt x="1287976" y="820973"/>
                  </a:cubicBezTo>
                  <a:lnTo>
                    <a:pt x="74811" y="820973"/>
                  </a:lnTo>
                  <a:cubicBezTo>
                    <a:pt x="33494" y="820973"/>
                    <a:pt x="0" y="787479"/>
                    <a:pt x="0" y="746162"/>
                  </a:cubicBezTo>
                  <a:lnTo>
                    <a:pt x="0" y="74811"/>
                  </a:lnTo>
                  <a:cubicBezTo>
                    <a:pt x="0" y="33494"/>
                    <a:pt x="33494" y="0"/>
                    <a:pt x="748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6"/>
            <p:cNvSpPr txBox="1"/>
            <p:nvPr/>
          </p:nvSpPr>
          <p:spPr>
            <a:xfrm>
              <a:off x="0" y="19050"/>
              <a:ext cx="1362787" cy="8019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2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3" name="Google Shape;153;p26"/>
          <p:cNvSpPr/>
          <p:nvPr/>
        </p:nvSpPr>
        <p:spPr>
          <a:xfrm rot="-5400000">
            <a:off x="6383577" y="-164881"/>
            <a:ext cx="2595543" cy="2925304"/>
          </a:xfrm>
          <a:custGeom>
            <a:rect b="b" l="l" r="r" t="t"/>
            <a:pathLst>
              <a:path extrusionOk="0" h="5850608" w="5191085">
                <a:moveTo>
                  <a:pt x="0" y="0"/>
                </a:moveTo>
                <a:lnTo>
                  <a:pt x="5191084" y="0"/>
                </a:lnTo>
                <a:lnTo>
                  <a:pt x="5191084" y="5850608"/>
                </a:lnTo>
                <a:lnTo>
                  <a:pt x="0" y="58506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54" name="Google Shape;154;p26"/>
          <p:cNvGrpSpPr/>
          <p:nvPr/>
        </p:nvGrpSpPr>
        <p:grpSpPr>
          <a:xfrm>
            <a:off x="6042483" y="1364984"/>
            <a:ext cx="2587167" cy="3264167"/>
            <a:chOff x="0" y="0"/>
            <a:chExt cx="1362787" cy="1719396"/>
          </a:xfrm>
        </p:grpSpPr>
        <p:sp>
          <p:nvSpPr>
            <p:cNvPr id="155" name="Google Shape;155;p26"/>
            <p:cNvSpPr/>
            <p:nvPr/>
          </p:nvSpPr>
          <p:spPr>
            <a:xfrm>
              <a:off x="0" y="0"/>
              <a:ext cx="1362787" cy="1719396"/>
            </a:xfrm>
            <a:custGeom>
              <a:rect b="b" l="l" r="r" t="t"/>
              <a:pathLst>
                <a:path extrusionOk="0" h="1719396" w="1362787">
                  <a:moveTo>
                    <a:pt x="74811" y="0"/>
                  </a:moveTo>
                  <a:lnTo>
                    <a:pt x="1287976" y="0"/>
                  </a:lnTo>
                  <a:cubicBezTo>
                    <a:pt x="1329293" y="0"/>
                    <a:pt x="1362787" y="33494"/>
                    <a:pt x="1362787" y="74811"/>
                  </a:cubicBezTo>
                  <a:lnTo>
                    <a:pt x="1362787" y="1644586"/>
                  </a:lnTo>
                  <a:cubicBezTo>
                    <a:pt x="1362787" y="1685903"/>
                    <a:pt x="1329293" y="1719396"/>
                    <a:pt x="1287976" y="1719396"/>
                  </a:cubicBezTo>
                  <a:lnTo>
                    <a:pt x="74811" y="1719396"/>
                  </a:lnTo>
                  <a:cubicBezTo>
                    <a:pt x="33494" y="1719396"/>
                    <a:pt x="0" y="1685903"/>
                    <a:pt x="0" y="1644586"/>
                  </a:cubicBezTo>
                  <a:lnTo>
                    <a:pt x="0" y="74811"/>
                  </a:lnTo>
                  <a:cubicBezTo>
                    <a:pt x="0" y="33494"/>
                    <a:pt x="33494" y="0"/>
                    <a:pt x="748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6"/>
            <p:cNvSpPr txBox="1"/>
            <p:nvPr/>
          </p:nvSpPr>
          <p:spPr>
            <a:xfrm>
              <a:off x="0" y="19050"/>
              <a:ext cx="1362787" cy="17003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2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" name="Google Shape;157;p26"/>
          <p:cNvGrpSpPr/>
          <p:nvPr/>
        </p:nvGrpSpPr>
        <p:grpSpPr>
          <a:xfrm>
            <a:off x="514350" y="1364984"/>
            <a:ext cx="2587167" cy="1558566"/>
            <a:chOff x="0" y="0"/>
            <a:chExt cx="1362787" cy="820973"/>
          </a:xfrm>
        </p:grpSpPr>
        <p:sp>
          <p:nvSpPr>
            <p:cNvPr id="158" name="Google Shape;158;p26"/>
            <p:cNvSpPr/>
            <p:nvPr/>
          </p:nvSpPr>
          <p:spPr>
            <a:xfrm>
              <a:off x="0" y="0"/>
              <a:ext cx="1362787" cy="820973"/>
            </a:xfrm>
            <a:custGeom>
              <a:rect b="b" l="l" r="r" t="t"/>
              <a:pathLst>
                <a:path extrusionOk="0" h="820973" w="1362787">
                  <a:moveTo>
                    <a:pt x="74811" y="0"/>
                  </a:moveTo>
                  <a:lnTo>
                    <a:pt x="1287976" y="0"/>
                  </a:lnTo>
                  <a:cubicBezTo>
                    <a:pt x="1329293" y="0"/>
                    <a:pt x="1362787" y="33494"/>
                    <a:pt x="1362787" y="74811"/>
                  </a:cubicBezTo>
                  <a:lnTo>
                    <a:pt x="1362787" y="746162"/>
                  </a:lnTo>
                  <a:cubicBezTo>
                    <a:pt x="1362787" y="787479"/>
                    <a:pt x="1329293" y="820973"/>
                    <a:pt x="1287976" y="820973"/>
                  </a:cubicBezTo>
                  <a:lnTo>
                    <a:pt x="74811" y="820973"/>
                  </a:lnTo>
                  <a:cubicBezTo>
                    <a:pt x="33494" y="820973"/>
                    <a:pt x="0" y="787479"/>
                    <a:pt x="0" y="746162"/>
                  </a:cubicBezTo>
                  <a:lnTo>
                    <a:pt x="0" y="74811"/>
                  </a:lnTo>
                  <a:cubicBezTo>
                    <a:pt x="0" y="33494"/>
                    <a:pt x="33494" y="0"/>
                    <a:pt x="748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6"/>
            <p:cNvSpPr txBox="1"/>
            <p:nvPr/>
          </p:nvSpPr>
          <p:spPr>
            <a:xfrm>
              <a:off x="0" y="19050"/>
              <a:ext cx="1362787" cy="8019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2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" name="Google Shape;160;p26"/>
          <p:cNvGrpSpPr/>
          <p:nvPr/>
        </p:nvGrpSpPr>
        <p:grpSpPr>
          <a:xfrm>
            <a:off x="514350" y="3070584"/>
            <a:ext cx="2587167" cy="1558566"/>
            <a:chOff x="0" y="0"/>
            <a:chExt cx="1362787" cy="820973"/>
          </a:xfrm>
        </p:grpSpPr>
        <p:sp>
          <p:nvSpPr>
            <p:cNvPr id="161" name="Google Shape;161;p26"/>
            <p:cNvSpPr/>
            <p:nvPr/>
          </p:nvSpPr>
          <p:spPr>
            <a:xfrm>
              <a:off x="0" y="0"/>
              <a:ext cx="1362787" cy="820973"/>
            </a:xfrm>
            <a:custGeom>
              <a:rect b="b" l="l" r="r" t="t"/>
              <a:pathLst>
                <a:path extrusionOk="0" h="820973" w="1362787">
                  <a:moveTo>
                    <a:pt x="74811" y="0"/>
                  </a:moveTo>
                  <a:lnTo>
                    <a:pt x="1287976" y="0"/>
                  </a:lnTo>
                  <a:cubicBezTo>
                    <a:pt x="1329293" y="0"/>
                    <a:pt x="1362787" y="33494"/>
                    <a:pt x="1362787" y="74811"/>
                  </a:cubicBezTo>
                  <a:lnTo>
                    <a:pt x="1362787" y="746162"/>
                  </a:lnTo>
                  <a:cubicBezTo>
                    <a:pt x="1362787" y="787479"/>
                    <a:pt x="1329293" y="820973"/>
                    <a:pt x="1287976" y="820973"/>
                  </a:cubicBezTo>
                  <a:lnTo>
                    <a:pt x="74811" y="820973"/>
                  </a:lnTo>
                  <a:cubicBezTo>
                    <a:pt x="33494" y="820973"/>
                    <a:pt x="0" y="787479"/>
                    <a:pt x="0" y="746162"/>
                  </a:cubicBezTo>
                  <a:lnTo>
                    <a:pt x="0" y="74811"/>
                  </a:lnTo>
                  <a:cubicBezTo>
                    <a:pt x="0" y="33494"/>
                    <a:pt x="33494" y="0"/>
                    <a:pt x="74811" y="0"/>
                  </a:cubicBezTo>
                  <a:close/>
                </a:path>
              </a:pathLst>
            </a:custGeom>
            <a:solidFill>
              <a:srgbClr val="BBE5E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6"/>
            <p:cNvSpPr txBox="1"/>
            <p:nvPr/>
          </p:nvSpPr>
          <p:spPr>
            <a:xfrm>
              <a:off x="0" y="19050"/>
              <a:ext cx="1362787" cy="8019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2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3" name="Google Shape;163;p26"/>
          <p:cNvSpPr/>
          <p:nvPr/>
        </p:nvSpPr>
        <p:spPr>
          <a:xfrm>
            <a:off x="6434336" y="-4477480"/>
            <a:ext cx="3910001" cy="4991830"/>
          </a:xfrm>
          <a:custGeom>
            <a:rect b="b" l="l" r="r" t="t"/>
            <a:pathLst>
              <a:path extrusionOk="0" h="9983660" w="7820002">
                <a:moveTo>
                  <a:pt x="0" y="0"/>
                </a:moveTo>
                <a:lnTo>
                  <a:pt x="7820003" y="0"/>
                </a:lnTo>
                <a:lnTo>
                  <a:pt x="7820003" y="9983660"/>
                </a:lnTo>
                <a:lnTo>
                  <a:pt x="0" y="99836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27665" t="0"/>
            </a:stretch>
          </a:blipFill>
          <a:ln>
            <a:noFill/>
          </a:ln>
        </p:spPr>
      </p:sp>
      <p:sp>
        <p:nvSpPr>
          <p:cNvPr id="164" name="Google Shape;164;p26"/>
          <p:cNvSpPr/>
          <p:nvPr/>
        </p:nvSpPr>
        <p:spPr>
          <a:xfrm flipH="1" rot="5400000">
            <a:off x="7800071" y="-686512"/>
            <a:ext cx="901906" cy="2305189"/>
          </a:xfrm>
          <a:custGeom>
            <a:rect b="b" l="l" r="r" t="t"/>
            <a:pathLst>
              <a:path extrusionOk="0" h="4610378" w="1803811">
                <a:moveTo>
                  <a:pt x="0" y="4610378"/>
                </a:moveTo>
                <a:lnTo>
                  <a:pt x="1803810" y="4610378"/>
                </a:lnTo>
                <a:lnTo>
                  <a:pt x="1803810" y="0"/>
                </a:lnTo>
                <a:lnTo>
                  <a:pt x="0" y="0"/>
                </a:lnTo>
                <a:lnTo>
                  <a:pt x="0" y="4610378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5" name="Google Shape;165;p26"/>
          <p:cNvSpPr/>
          <p:nvPr/>
        </p:nvSpPr>
        <p:spPr>
          <a:xfrm rot="10800000">
            <a:off x="7987191" y="0"/>
            <a:ext cx="1156810" cy="917034"/>
          </a:xfrm>
          <a:custGeom>
            <a:rect b="b" l="l" r="r" t="t"/>
            <a:pathLst>
              <a:path extrusionOk="0" h="1834069" w="2313619">
                <a:moveTo>
                  <a:pt x="0" y="0"/>
                </a:moveTo>
                <a:lnTo>
                  <a:pt x="2313619" y="0"/>
                </a:lnTo>
                <a:lnTo>
                  <a:pt x="2313619" y="1834069"/>
                </a:lnTo>
                <a:lnTo>
                  <a:pt x="0" y="18340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6" name="Google Shape;166;p26"/>
          <p:cNvSpPr txBox="1"/>
          <p:nvPr/>
        </p:nvSpPr>
        <p:spPr>
          <a:xfrm>
            <a:off x="2494593" y="793553"/>
            <a:ext cx="4154814" cy="433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30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BalanceMind</a:t>
            </a:r>
            <a:endParaRPr sz="700"/>
          </a:p>
        </p:txBody>
      </p:sp>
      <p:sp>
        <p:nvSpPr>
          <p:cNvPr id="167" name="Google Shape;167;p26"/>
          <p:cNvSpPr txBox="1"/>
          <p:nvPr/>
        </p:nvSpPr>
        <p:spPr>
          <a:xfrm>
            <a:off x="702439" y="1844547"/>
            <a:ext cx="2314041" cy="608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5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BalanceMind is a modern digital tool. It includes a website and a mobile app.</a:t>
            </a:r>
            <a:endParaRPr sz="700"/>
          </a:p>
        </p:txBody>
      </p:sp>
      <p:sp>
        <p:nvSpPr>
          <p:cNvPr id="168" name="Google Shape;168;p26"/>
          <p:cNvSpPr txBox="1"/>
          <p:nvPr/>
        </p:nvSpPr>
        <p:spPr>
          <a:xfrm>
            <a:off x="811284" y="3475747"/>
            <a:ext cx="2096351" cy="808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5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It was made to help people with their mental, emotional, and physical health.</a:t>
            </a:r>
            <a:endParaRPr sz="700"/>
          </a:p>
        </p:txBody>
      </p:sp>
      <p:sp>
        <p:nvSpPr>
          <p:cNvPr id="169" name="Google Shape;169;p26"/>
          <p:cNvSpPr txBox="1"/>
          <p:nvPr/>
        </p:nvSpPr>
        <p:spPr>
          <a:xfrm>
            <a:off x="3363248" y="1476672"/>
            <a:ext cx="2417504" cy="1409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5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The project is for people who want to feel better inside, learn about their emotions (emotional intelligence), feel more confident, and create healthy habits.</a:t>
            </a:r>
            <a:endParaRPr sz="700"/>
          </a:p>
        </p:txBody>
      </p:sp>
      <p:sp>
        <p:nvSpPr>
          <p:cNvPr id="170" name="Google Shape;170;p26"/>
          <p:cNvSpPr txBox="1"/>
          <p:nvPr/>
        </p:nvSpPr>
        <p:spPr>
          <a:xfrm>
            <a:off x="3523825" y="3395629"/>
            <a:ext cx="2096351" cy="808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5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The main idea is to give people an easy, safe, and science-based tool for daily self-care.</a:t>
            </a:r>
            <a:endParaRPr sz="700"/>
          </a:p>
        </p:txBody>
      </p:sp>
      <p:sp>
        <p:nvSpPr>
          <p:cNvPr id="171" name="Google Shape;171;p26"/>
          <p:cNvSpPr txBox="1"/>
          <p:nvPr/>
        </p:nvSpPr>
        <p:spPr>
          <a:xfrm>
            <a:off x="6287891" y="2297297"/>
            <a:ext cx="2096350" cy="1409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5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The app helps you understand your feelings, think about your emotions, make your life better, and keep your mind healthy.</a:t>
            </a:r>
            <a:endParaRPr sz="700"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01044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/>
          <p:nvPr/>
        </p:nvSpPr>
        <p:spPr>
          <a:xfrm rot="3286668">
            <a:off x="1732393" y="-2480088"/>
            <a:ext cx="5402880" cy="5781292"/>
          </a:xfrm>
          <a:custGeom>
            <a:rect b="b" l="l" r="r" t="t"/>
            <a:pathLst>
              <a:path extrusionOk="0" h="11562583" w="10805760">
                <a:moveTo>
                  <a:pt x="0" y="0"/>
                </a:moveTo>
                <a:lnTo>
                  <a:pt x="10805760" y="0"/>
                </a:lnTo>
                <a:lnTo>
                  <a:pt x="10805760" y="11562583"/>
                </a:lnTo>
                <a:lnTo>
                  <a:pt x="0" y="115625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77" name="Google Shape;177;p27"/>
          <p:cNvGrpSpPr/>
          <p:nvPr/>
        </p:nvGrpSpPr>
        <p:grpSpPr>
          <a:xfrm>
            <a:off x="5669210" y="1460720"/>
            <a:ext cx="3103873" cy="2646541"/>
            <a:chOff x="0" y="0"/>
            <a:chExt cx="1634962" cy="1394062"/>
          </a:xfrm>
        </p:grpSpPr>
        <p:sp>
          <p:nvSpPr>
            <p:cNvPr id="178" name="Google Shape;178;p27"/>
            <p:cNvSpPr/>
            <p:nvPr/>
          </p:nvSpPr>
          <p:spPr>
            <a:xfrm>
              <a:off x="0" y="0"/>
              <a:ext cx="1634961" cy="1394062"/>
            </a:xfrm>
            <a:custGeom>
              <a:rect b="b" l="l" r="r" t="t"/>
              <a:pathLst>
                <a:path extrusionOk="0" h="1394062" w="1634961">
                  <a:moveTo>
                    <a:pt x="62357" y="0"/>
                  </a:moveTo>
                  <a:lnTo>
                    <a:pt x="1572604" y="0"/>
                  </a:lnTo>
                  <a:cubicBezTo>
                    <a:pt x="1589143" y="0"/>
                    <a:pt x="1605003" y="6570"/>
                    <a:pt x="1616698" y="18264"/>
                  </a:cubicBezTo>
                  <a:cubicBezTo>
                    <a:pt x="1628392" y="29958"/>
                    <a:pt x="1634961" y="45819"/>
                    <a:pt x="1634961" y="62357"/>
                  </a:cubicBezTo>
                  <a:lnTo>
                    <a:pt x="1634961" y="1331706"/>
                  </a:lnTo>
                  <a:cubicBezTo>
                    <a:pt x="1634961" y="1348244"/>
                    <a:pt x="1628392" y="1364104"/>
                    <a:pt x="1616698" y="1375799"/>
                  </a:cubicBezTo>
                  <a:cubicBezTo>
                    <a:pt x="1605003" y="1387493"/>
                    <a:pt x="1589143" y="1394062"/>
                    <a:pt x="1572604" y="1394062"/>
                  </a:cubicBezTo>
                  <a:lnTo>
                    <a:pt x="62357" y="1394062"/>
                  </a:lnTo>
                  <a:cubicBezTo>
                    <a:pt x="45819" y="1394062"/>
                    <a:pt x="29958" y="1387493"/>
                    <a:pt x="18264" y="1375799"/>
                  </a:cubicBezTo>
                  <a:cubicBezTo>
                    <a:pt x="6570" y="1364104"/>
                    <a:pt x="0" y="1348244"/>
                    <a:pt x="0" y="1331706"/>
                  </a:cubicBezTo>
                  <a:lnTo>
                    <a:pt x="0" y="62357"/>
                  </a:lnTo>
                  <a:cubicBezTo>
                    <a:pt x="0" y="45819"/>
                    <a:pt x="6570" y="29958"/>
                    <a:pt x="18264" y="18264"/>
                  </a:cubicBezTo>
                  <a:cubicBezTo>
                    <a:pt x="29958" y="6570"/>
                    <a:pt x="45819" y="0"/>
                    <a:pt x="623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7"/>
            <p:cNvSpPr txBox="1"/>
            <p:nvPr/>
          </p:nvSpPr>
          <p:spPr>
            <a:xfrm>
              <a:off x="0" y="19050"/>
              <a:ext cx="1634962" cy="13750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2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0" name="Google Shape;180;p27"/>
          <p:cNvSpPr/>
          <p:nvPr/>
        </p:nvSpPr>
        <p:spPr>
          <a:xfrm>
            <a:off x="5923369" y="1639977"/>
            <a:ext cx="2595553" cy="1967901"/>
          </a:xfrm>
          <a:custGeom>
            <a:rect b="b" l="l" r="r" t="t"/>
            <a:pathLst>
              <a:path extrusionOk="0" h="3935802" w="5191106">
                <a:moveTo>
                  <a:pt x="0" y="0"/>
                </a:moveTo>
                <a:lnTo>
                  <a:pt x="5191106" y="0"/>
                </a:lnTo>
                <a:lnTo>
                  <a:pt x="5191106" y="3935802"/>
                </a:lnTo>
                <a:lnTo>
                  <a:pt x="0" y="39358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1" name="Google Shape;181;p27"/>
          <p:cNvSpPr/>
          <p:nvPr/>
        </p:nvSpPr>
        <p:spPr>
          <a:xfrm>
            <a:off x="0" y="3191030"/>
            <a:ext cx="2150728" cy="1952470"/>
          </a:xfrm>
          <a:custGeom>
            <a:rect b="b" l="l" r="r" t="t"/>
            <a:pathLst>
              <a:path extrusionOk="0" h="3904939" w="4301456">
                <a:moveTo>
                  <a:pt x="0" y="0"/>
                </a:moveTo>
                <a:lnTo>
                  <a:pt x="4301456" y="0"/>
                </a:lnTo>
                <a:lnTo>
                  <a:pt x="4301456" y="3904939"/>
                </a:lnTo>
                <a:lnTo>
                  <a:pt x="0" y="3904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2" name="Google Shape;182;p27"/>
          <p:cNvSpPr/>
          <p:nvPr/>
        </p:nvSpPr>
        <p:spPr>
          <a:xfrm flipH="1">
            <a:off x="6993272" y="3191030"/>
            <a:ext cx="2150728" cy="1952470"/>
          </a:xfrm>
          <a:custGeom>
            <a:rect b="b" l="l" r="r" t="t"/>
            <a:pathLst>
              <a:path extrusionOk="0" h="3904939" w="4301456">
                <a:moveTo>
                  <a:pt x="4301456" y="0"/>
                </a:moveTo>
                <a:lnTo>
                  <a:pt x="0" y="0"/>
                </a:lnTo>
                <a:lnTo>
                  <a:pt x="0" y="3904939"/>
                </a:lnTo>
                <a:lnTo>
                  <a:pt x="4301456" y="3904939"/>
                </a:lnTo>
                <a:lnTo>
                  <a:pt x="4301456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3" name="Google Shape;183;p27"/>
          <p:cNvSpPr/>
          <p:nvPr/>
        </p:nvSpPr>
        <p:spPr>
          <a:xfrm>
            <a:off x="2478832" y="4671980"/>
            <a:ext cx="3910001" cy="4991830"/>
          </a:xfrm>
          <a:custGeom>
            <a:rect b="b" l="l" r="r" t="t"/>
            <a:pathLst>
              <a:path extrusionOk="0" h="9983660" w="7820002">
                <a:moveTo>
                  <a:pt x="0" y="0"/>
                </a:moveTo>
                <a:lnTo>
                  <a:pt x="7820002" y="0"/>
                </a:lnTo>
                <a:lnTo>
                  <a:pt x="7820002" y="9983660"/>
                </a:lnTo>
                <a:lnTo>
                  <a:pt x="0" y="99836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-27665" t="0"/>
            </a:stretch>
          </a:blipFill>
          <a:ln>
            <a:noFill/>
          </a:ln>
        </p:spPr>
      </p:sp>
      <p:sp>
        <p:nvSpPr>
          <p:cNvPr id="184" name="Google Shape;184;p27"/>
          <p:cNvSpPr/>
          <p:nvPr/>
        </p:nvSpPr>
        <p:spPr>
          <a:xfrm>
            <a:off x="3389910" y="4028663"/>
            <a:ext cx="2174289" cy="1643861"/>
          </a:xfrm>
          <a:custGeom>
            <a:rect b="b" l="l" r="r" t="t"/>
            <a:pathLst>
              <a:path extrusionOk="0" h="3287721" w="4348577">
                <a:moveTo>
                  <a:pt x="0" y="0"/>
                </a:moveTo>
                <a:lnTo>
                  <a:pt x="4348577" y="0"/>
                </a:lnTo>
                <a:lnTo>
                  <a:pt x="4348577" y="3287721"/>
                </a:lnTo>
                <a:lnTo>
                  <a:pt x="0" y="32877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-32266"/>
            </a:stretch>
          </a:blipFill>
          <a:ln>
            <a:noFill/>
          </a:ln>
        </p:spPr>
      </p:sp>
      <p:sp>
        <p:nvSpPr>
          <p:cNvPr id="185" name="Google Shape;185;p27"/>
          <p:cNvSpPr txBox="1"/>
          <p:nvPr/>
        </p:nvSpPr>
        <p:spPr>
          <a:xfrm>
            <a:off x="738267" y="538163"/>
            <a:ext cx="7891384" cy="6334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30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Project Need (Why this is important)</a:t>
            </a:r>
            <a:endParaRPr sz="700"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5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Mental health is a main part of having a good life.</a:t>
            </a:r>
            <a:endParaRPr sz="700"/>
          </a:p>
        </p:txBody>
      </p:sp>
      <p:sp>
        <p:nvSpPr>
          <p:cNvPr id="186" name="Google Shape;186;p27"/>
          <p:cNvSpPr txBox="1"/>
          <p:nvPr/>
        </p:nvSpPr>
        <p:spPr>
          <a:xfrm>
            <a:off x="515336" y="1649502"/>
            <a:ext cx="5049849" cy="1685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5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Today, many people deal with problems like:</a:t>
            </a:r>
            <a:endParaRPr sz="700"/>
          </a:p>
          <a:p>
            <a:pPr indent="-171450" lvl="1" marL="330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500"/>
              <a:buFont typeface="Arial"/>
              <a:buChar char="•"/>
            </a:pPr>
            <a:r>
              <a:rPr b="1" i="0" lang="ru" sz="15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Stress and worry</a:t>
            </a:r>
            <a:endParaRPr sz="700"/>
          </a:p>
          <a:p>
            <a:pPr indent="-171450" lvl="1" marL="330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500"/>
              <a:buFont typeface="Arial"/>
              <a:buChar char="•"/>
            </a:pPr>
            <a:r>
              <a:rPr b="1" i="0" lang="ru" sz="15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Feeling completely exhausted (burnout)</a:t>
            </a:r>
            <a:endParaRPr sz="700"/>
          </a:p>
          <a:p>
            <a:pPr indent="-171450" lvl="1" marL="330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500"/>
              <a:buFont typeface="Arial"/>
              <a:buChar char="•"/>
            </a:pPr>
            <a:r>
              <a:rPr b="1" i="0" lang="ru" sz="15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Problems with self-worth</a:t>
            </a:r>
            <a:endParaRPr sz="700"/>
          </a:p>
          <a:p>
            <a:pPr indent="-171450" lvl="1" marL="330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500"/>
              <a:buFont typeface="Arial"/>
              <a:buChar char="•"/>
            </a:pPr>
            <a:r>
              <a:rPr b="1" i="0" lang="ru" sz="15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Not having the habit of being mindful (mindfulness)</a:t>
            </a:r>
            <a:endParaRPr sz="700"/>
          </a:p>
          <a:p>
            <a:pPr indent="-171450" lvl="1" marL="330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500"/>
              <a:buFont typeface="Arial"/>
              <a:buChar char="•"/>
            </a:pPr>
            <a:r>
              <a:rPr b="1" i="0" lang="ru" sz="15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Family and personal difficulties</a:t>
            </a:r>
            <a:endParaRPr sz="700"/>
          </a:p>
          <a:p>
            <a:pPr indent="-171450" lvl="1" marL="330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500"/>
              <a:buFont typeface="Arial"/>
              <a:buChar char="•"/>
            </a:pPr>
            <a:r>
              <a:rPr b="1" i="0" lang="ru" sz="15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Poor sleep and low energy</a:t>
            </a:r>
            <a:endParaRPr sz="700"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500" u="none" cap="none" strike="noStrike">
              <a:solidFill>
                <a:srgbClr val="01044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187" name="Google Shape;187;p27"/>
          <p:cNvSpPr txBox="1"/>
          <p:nvPr/>
        </p:nvSpPr>
        <p:spPr>
          <a:xfrm>
            <a:off x="866036" y="3580210"/>
            <a:ext cx="4348447" cy="527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0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Modern users do not have one easy platform that brings together mental support, mindfulness practices, journals, trackers, podcasts, and tools for self-improvement—all in one place.</a:t>
            </a:r>
            <a:endParaRPr sz="700"/>
          </a:p>
        </p:txBody>
      </p:sp>
      <p:sp>
        <p:nvSpPr>
          <p:cNvPr id="188" name="Google Shape;188;p27"/>
          <p:cNvSpPr/>
          <p:nvPr/>
        </p:nvSpPr>
        <p:spPr>
          <a:xfrm rot="-4323132">
            <a:off x="2856221" y="4671980"/>
            <a:ext cx="909454" cy="897879"/>
          </a:xfrm>
          <a:custGeom>
            <a:rect b="b" l="l" r="r" t="t"/>
            <a:pathLst>
              <a:path extrusionOk="0" h="1795757" w="1818907">
                <a:moveTo>
                  <a:pt x="0" y="0"/>
                </a:moveTo>
                <a:lnTo>
                  <a:pt x="1818907" y="0"/>
                </a:lnTo>
                <a:lnTo>
                  <a:pt x="1818907" y="1795757"/>
                </a:lnTo>
                <a:lnTo>
                  <a:pt x="0" y="17957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9" name="Google Shape;189;p27"/>
          <p:cNvSpPr/>
          <p:nvPr/>
        </p:nvSpPr>
        <p:spPr>
          <a:xfrm>
            <a:off x="5214483" y="4671981"/>
            <a:ext cx="909454" cy="897878"/>
          </a:xfrm>
          <a:custGeom>
            <a:rect b="b" l="l" r="r" t="t"/>
            <a:pathLst>
              <a:path extrusionOk="0" h="1795757" w="1818907">
                <a:moveTo>
                  <a:pt x="0" y="0"/>
                </a:moveTo>
                <a:lnTo>
                  <a:pt x="1818907" y="0"/>
                </a:lnTo>
                <a:lnTo>
                  <a:pt x="1818907" y="1795757"/>
                </a:lnTo>
                <a:lnTo>
                  <a:pt x="0" y="17957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/>
          <p:nvPr/>
        </p:nvSpPr>
        <p:spPr>
          <a:xfrm>
            <a:off x="2323845" y="1340363"/>
            <a:ext cx="9248655" cy="6127234"/>
          </a:xfrm>
          <a:custGeom>
            <a:rect b="b" l="l" r="r" t="t"/>
            <a:pathLst>
              <a:path extrusionOk="0" h="12254468" w="18497310">
                <a:moveTo>
                  <a:pt x="0" y="0"/>
                </a:moveTo>
                <a:lnTo>
                  <a:pt x="18497310" y="0"/>
                </a:lnTo>
                <a:lnTo>
                  <a:pt x="18497310" y="12254468"/>
                </a:lnTo>
                <a:lnTo>
                  <a:pt x="0" y="122544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95" name="Google Shape;195;p28"/>
          <p:cNvGrpSpPr/>
          <p:nvPr/>
        </p:nvGrpSpPr>
        <p:grpSpPr>
          <a:xfrm>
            <a:off x="4878633" y="514350"/>
            <a:ext cx="3751018" cy="4114800"/>
            <a:chOff x="0" y="0"/>
            <a:chExt cx="1975845" cy="2167467"/>
          </a:xfrm>
        </p:grpSpPr>
        <p:sp>
          <p:nvSpPr>
            <p:cNvPr id="196" name="Google Shape;196;p28"/>
            <p:cNvSpPr/>
            <p:nvPr/>
          </p:nvSpPr>
          <p:spPr>
            <a:xfrm>
              <a:off x="0" y="0"/>
              <a:ext cx="1975845" cy="2167467"/>
            </a:xfrm>
            <a:custGeom>
              <a:rect b="b" l="l" r="r" t="t"/>
              <a:pathLst>
                <a:path extrusionOk="0" h="2167467" w="1975845">
                  <a:moveTo>
                    <a:pt x="51599" y="0"/>
                  </a:moveTo>
                  <a:lnTo>
                    <a:pt x="1924246" y="0"/>
                  </a:lnTo>
                  <a:cubicBezTo>
                    <a:pt x="1952743" y="0"/>
                    <a:pt x="1975845" y="23102"/>
                    <a:pt x="1975845" y="51599"/>
                  </a:cubicBezTo>
                  <a:lnTo>
                    <a:pt x="1975845" y="2115868"/>
                  </a:lnTo>
                  <a:cubicBezTo>
                    <a:pt x="1975845" y="2129553"/>
                    <a:pt x="1970408" y="2142677"/>
                    <a:pt x="1960732" y="2152354"/>
                  </a:cubicBezTo>
                  <a:cubicBezTo>
                    <a:pt x="1951055" y="2162030"/>
                    <a:pt x="1937931" y="2167467"/>
                    <a:pt x="1924246" y="2167467"/>
                  </a:cubicBezTo>
                  <a:lnTo>
                    <a:pt x="51599" y="2167467"/>
                  </a:lnTo>
                  <a:cubicBezTo>
                    <a:pt x="37914" y="2167467"/>
                    <a:pt x="24790" y="2162030"/>
                    <a:pt x="15113" y="2152354"/>
                  </a:cubicBezTo>
                  <a:cubicBezTo>
                    <a:pt x="5436" y="2142677"/>
                    <a:pt x="0" y="2129553"/>
                    <a:pt x="0" y="2115868"/>
                  </a:cubicBezTo>
                  <a:lnTo>
                    <a:pt x="0" y="51599"/>
                  </a:lnTo>
                  <a:cubicBezTo>
                    <a:pt x="0" y="37914"/>
                    <a:pt x="5436" y="24790"/>
                    <a:pt x="15113" y="15113"/>
                  </a:cubicBezTo>
                  <a:cubicBezTo>
                    <a:pt x="24790" y="5436"/>
                    <a:pt x="37914" y="0"/>
                    <a:pt x="515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8"/>
            <p:cNvSpPr txBox="1"/>
            <p:nvPr/>
          </p:nvSpPr>
          <p:spPr>
            <a:xfrm>
              <a:off x="0" y="19050"/>
              <a:ext cx="1975845" cy="21484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2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8" name="Google Shape;198;p28"/>
          <p:cNvSpPr/>
          <p:nvPr/>
        </p:nvSpPr>
        <p:spPr>
          <a:xfrm>
            <a:off x="0" y="4141256"/>
            <a:ext cx="3910001" cy="4991830"/>
          </a:xfrm>
          <a:custGeom>
            <a:rect b="b" l="l" r="r" t="t"/>
            <a:pathLst>
              <a:path extrusionOk="0" h="9983660" w="7820002">
                <a:moveTo>
                  <a:pt x="0" y="0"/>
                </a:moveTo>
                <a:lnTo>
                  <a:pt x="7820002" y="0"/>
                </a:lnTo>
                <a:lnTo>
                  <a:pt x="7820002" y="9983660"/>
                </a:lnTo>
                <a:lnTo>
                  <a:pt x="0" y="99836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27665" t="0"/>
            </a:stretch>
          </a:blipFill>
          <a:ln>
            <a:noFill/>
          </a:ln>
        </p:spPr>
      </p:sp>
      <p:sp>
        <p:nvSpPr>
          <p:cNvPr id="199" name="Google Shape;199;p28"/>
          <p:cNvSpPr/>
          <p:nvPr/>
        </p:nvSpPr>
        <p:spPr>
          <a:xfrm>
            <a:off x="0" y="3694925"/>
            <a:ext cx="2769257" cy="2093684"/>
          </a:xfrm>
          <a:custGeom>
            <a:rect b="b" l="l" r="r" t="t"/>
            <a:pathLst>
              <a:path extrusionOk="0" h="4187367" w="5538513">
                <a:moveTo>
                  <a:pt x="0" y="0"/>
                </a:moveTo>
                <a:lnTo>
                  <a:pt x="5538513" y="0"/>
                </a:lnTo>
                <a:lnTo>
                  <a:pt x="5538513" y="4187366"/>
                </a:lnTo>
                <a:lnTo>
                  <a:pt x="0" y="41873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-32266"/>
            </a:stretch>
          </a:blipFill>
          <a:ln>
            <a:noFill/>
          </a:ln>
        </p:spPr>
      </p:sp>
      <p:sp>
        <p:nvSpPr>
          <p:cNvPr id="200" name="Google Shape;200;p28"/>
          <p:cNvSpPr/>
          <p:nvPr/>
        </p:nvSpPr>
        <p:spPr>
          <a:xfrm>
            <a:off x="5130107" y="899056"/>
            <a:ext cx="3248069" cy="3345389"/>
          </a:xfrm>
          <a:custGeom>
            <a:rect b="b" l="l" r="r" t="t"/>
            <a:pathLst>
              <a:path extrusionOk="0" h="6690779" w="6496138">
                <a:moveTo>
                  <a:pt x="0" y="0"/>
                </a:moveTo>
                <a:lnTo>
                  <a:pt x="6496138" y="0"/>
                </a:lnTo>
                <a:lnTo>
                  <a:pt x="6496138" y="6690778"/>
                </a:lnTo>
                <a:lnTo>
                  <a:pt x="0" y="66907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1" name="Google Shape;201;p28"/>
          <p:cNvSpPr/>
          <p:nvPr/>
        </p:nvSpPr>
        <p:spPr>
          <a:xfrm flipH="1" rot="-280364">
            <a:off x="-2174481" y="-2395146"/>
            <a:ext cx="6812959" cy="6173905"/>
          </a:xfrm>
          <a:custGeom>
            <a:rect b="b" l="l" r="r" t="t"/>
            <a:pathLst>
              <a:path extrusionOk="0" h="12347811" w="13625918">
                <a:moveTo>
                  <a:pt x="13625918" y="0"/>
                </a:moveTo>
                <a:lnTo>
                  <a:pt x="0" y="0"/>
                </a:lnTo>
                <a:lnTo>
                  <a:pt x="0" y="12347811"/>
                </a:lnTo>
                <a:lnTo>
                  <a:pt x="13625918" y="12347811"/>
                </a:lnTo>
                <a:lnTo>
                  <a:pt x="13625918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2" name="Google Shape;202;p28"/>
          <p:cNvSpPr/>
          <p:nvPr/>
        </p:nvSpPr>
        <p:spPr>
          <a:xfrm>
            <a:off x="2323845" y="4514278"/>
            <a:ext cx="1158315" cy="1143572"/>
          </a:xfrm>
          <a:custGeom>
            <a:rect b="b" l="l" r="r" t="t"/>
            <a:pathLst>
              <a:path extrusionOk="0" h="2287145" w="2316629">
                <a:moveTo>
                  <a:pt x="0" y="0"/>
                </a:moveTo>
                <a:lnTo>
                  <a:pt x="2316629" y="0"/>
                </a:lnTo>
                <a:lnTo>
                  <a:pt x="2316629" y="2287145"/>
                </a:lnTo>
                <a:lnTo>
                  <a:pt x="0" y="22871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3" name="Google Shape;203;p28"/>
          <p:cNvSpPr txBox="1"/>
          <p:nvPr/>
        </p:nvSpPr>
        <p:spPr>
          <a:xfrm>
            <a:off x="361353" y="986331"/>
            <a:ext cx="4210648" cy="8524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30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Project Goal </a:t>
            </a:r>
            <a:endParaRPr sz="700"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30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(What we want to do)</a:t>
            </a:r>
            <a:endParaRPr sz="700"/>
          </a:p>
        </p:txBody>
      </p:sp>
      <p:sp>
        <p:nvSpPr>
          <p:cNvPr id="204" name="Google Shape;204;p28"/>
          <p:cNvSpPr txBox="1"/>
          <p:nvPr/>
        </p:nvSpPr>
        <p:spPr>
          <a:xfrm>
            <a:off x="409379" y="1934387"/>
            <a:ext cx="3828933" cy="1948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To build a simple platform (website and mobile app) that helps people take care of their mental, emotional, and physical well-being every day.</a:t>
            </a:r>
            <a:endParaRPr sz="700"/>
          </a:p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It will do this through:</a:t>
            </a:r>
            <a:endParaRPr sz="700"/>
          </a:p>
          <a:p>
            <a:pPr indent="-120650" lvl="1" marL="24130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100"/>
              <a:buFont typeface="Arial"/>
              <a:buChar char="•"/>
            </a:pPr>
            <a:r>
              <a:rPr b="0" i="0" lang="ru" sz="11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Mindfulness exercises</a:t>
            </a:r>
            <a:endParaRPr sz="700"/>
          </a:p>
          <a:p>
            <a:pPr indent="-120650" lvl="1" marL="24130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100"/>
              <a:buFont typeface="Arial"/>
              <a:buChar char="•"/>
            </a:pPr>
            <a:r>
              <a:rPr b="0" i="0" lang="ru" sz="11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Journals</a:t>
            </a:r>
            <a:endParaRPr sz="700"/>
          </a:p>
          <a:p>
            <a:pPr indent="-120650" lvl="1" marL="24130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100"/>
              <a:buFont typeface="Arial"/>
              <a:buChar char="•"/>
            </a:pPr>
            <a:r>
              <a:rPr b="0" i="0" lang="ru" sz="11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Trackers</a:t>
            </a:r>
            <a:endParaRPr sz="700"/>
          </a:p>
          <a:p>
            <a:pPr indent="-120650" lvl="1" marL="24130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100"/>
              <a:buFont typeface="Arial"/>
              <a:buChar char="•"/>
            </a:pPr>
            <a:r>
              <a:rPr b="0" i="0" lang="ru" sz="11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Psychological information</a:t>
            </a:r>
            <a:endParaRPr sz="700"/>
          </a:p>
          <a:p>
            <a:pPr indent="-120650" lvl="1" marL="24130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100"/>
              <a:buFont typeface="Arial"/>
              <a:buChar char="•"/>
            </a:pPr>
            <a:r>
              <a:rPr b="0" i="0" lang="ru" sz="11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Personal advice</a:t>
            </a:r>
            <a:endParaRPr sz="700"/>
          </a:p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1044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05" name="Google Shape;205;p28"/>
          <p:cNvSpPr/>
          <p:nvPr/>
        </p:nvSpPr>
        <p:spPr>
          <a:xfrm>
            <a:off x="0" y="-4477480"/>
            <a:ext cx="3910001" cy="4991830"/>
          </a:xfrm>
          <a:custGeom>
            <a:rect b="b" l="l" r="r" t="t"/>
            <a:pathLst>
              <a:path extrusionOk="0" h="9983660" w="7820002">
                <a:moveTo>
                  <a:pt x="0" y="0"/>
                </a:moveTo>
                <a:lnTo>
                  <a:pt x="7820002" y="0"/>
                </a:lnTo>
                <a:lnTo>
                  <a:pt x="7820002" y="9983660"/>
                </a:lnTo>
                <a:lnTo>
                  <a:pt x="0" y="99836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27665" t="0"/>
            </a:stretch>
          </a:blipFill>
          <a:ln>
            <a:noFill/>
          </a:ln>
        </p:spPr>
      </p:sp>
      <p:sp>
        <p:nvSpPr>
          <p:cNvPr id="206" name="Google Shape;206;p28"/>
          <p:cNvSpPr/>
          <p:nvPr/>
        </p:nvSpPr>
        <p:spPr>
          <a:xfrm rot="10800000">
            <a:off x="301722" y="-133870"/>
            <a:ext cx="2882856" cy="744301"/>
          </a:xfrm>
          <a:custGeom>
            <a:rect b="b" l="l" r="r" t="t"/>
            <a:pathLst>
              <a:path extrusionOk="0" h="1488602" w="5765711">
                <a:moveTo>
                  <a:pt x="0" y="0"/>
                </a:moveTo>
                <a:lnTo>
                  <a:pt x="5765711" y="0"/>
                </a:lnTo>
                <a:lnTo>
                  <a:pt x="5765711" y="1488602"/>
                </a:lnTo>
                <a:lnTo>
                  <a:pt x="0" y="14886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7" name="Google Shape;207;p28"/>
          <p:cNvSpPr/>
          <p:nvPr/>
        </p:nvSpPr>
        <p:spPr>
          <a:xfrm rot="2081086">
            <a:off x="1369996" y="-673076"/>
            <a:ext cx="1437638" cy="1346152"/>
          </a:xfrm>
          <a:custGeom>
            <a:rect b="b" l="l" r="r" t="t"/>
            <a:pathLst>
              <a:path extrusionOk="0" h="2692303" w="2875275">
                <a:moveTo>
                  <a:pt x="0" y="0"/>
                </a:moveTo>
                <a:lnTo>
                  <a:pt x="2875275" y="0"/>
                </a:lnTo>
                <a:lnTo>
                  <a:pt x="2875275" y="2692302"/>
                </a:lnTo>
                <a:lnTo>
                  <a:pt x="0" y="26923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/>
          <p:nvPr/>
        </p:nvSpPr>
        <p:spPr>
          <a:xfrm rot="5400000">
            <a:off x="-4022451" y="-1562422"/>
            <a:ext cx="3910001" cy="4991830"/>
          </a:xfrm>
          <a:custGeom>
            <a:rect b="b" l="l" r="r" t="t"/>
            <a:pathLst>
              <a:path extrusionOk="0" h="9983660" w="7820002">
                <a:moveTo>
                  <a:pt x="0" y="0"/>
                </a:moveTo>
                <a:lnTo>
                  <a:pt x="7820003" y="0"/>
                </a:lnTo>
                <a:lnTo>
                  <a:pt x="7820003" y="9983660"/>
                </a:lnTo>
                <a:lnTo>
                  <a:pt x="0" y="99836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-27665" t="0"/>
            </a:stretch>
          </a:blipFill>
          <a:ln>
            <a:noFill/>
          </a:ln>
        </p:spPr>
      </p:sp>
      <p:sp>
        <p:nvSpPr>
          <p:cNvPr id="213" name="Google Shape;213;p29"/>
          <p:cNvSpPr/>
          <p:nvPr/>
        </p:nvSpPr>
        <p:spPr>
          <a:xfrm rot="5400000">
            <a:off x="9265993" y="-1562422"/>
            <a:ext cx="3910001" cy="4991830"/>
          </a:xfrm>
          <a:custGeom>
            <a:rect b="b" l="l" r="r" t="t"/>
            <a:pathLst>
              <a:path extrusionOk="0" h="9983660" w="7820002">
                <a:moveTo>
                  <a:pt x="0" y="0"/>
                </a:moveTo>
                <a:lnTo>
                  <a:pt x="7820002" y="0"/>
                </a:lnTo>
                <a:lnTo>
                  <a:pt x="7820002" y="9983660"/>
                </a:lnTo>
                <a:lnTo>
                  <a:pt x="0" y="99836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-27665" t="0"/>
            </a:stretch>
          </a:blipFill>
          <a:ln>
            <a:noFill/>
          </a:ln>
        </p:spPr>
      </p:sp>
      <p:sp>
        <p:nvSpPr>
          <p:cNvPr id="214" name="Google Shape;214;p29"/>
          <p:cNvSpPr/>
          <p:nvPr/>
        </p:nvSpPr>
        <p:spPr>
          <a:xfrm>
            <a:off x="965221" y="1664677"/>
            <a:ext cx="779249" cy="750595"/>
          </a:xfrm>
          <a:custGeom>
            <a:rect b="b" l="l" r="r" t="t"/>
            <a:pathLst>
              <a:path extrusionOk="0" h="1501190" w="1558498">
                <a:moveTo>
                  <a:pt x="0" y="0"/>
                </a:moveTo>
                <a:lnTo>
                  <a:pt x="1558498" y="0"/>
                </a:lnTo>
                <a:lnTo>
                  <a:pt x="1558498" y="1501190"/>
                </a:lnTo>
                <a:lnTo>
                  <a:pt x="0" y="15011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5" name="Google Shape;215;p29"/>
          <p:cNvSpPr/>
          <p:nvPr/>
        </p:nvSpPr>
        <p:spPr>
          <a:xfrm>
            <a:off x="4639364" y="1664677"/>
            <a:ext cx="779249" cy="750595"/>
          </a:xfrm>
          <a:custGeom>
            <a:rect b="b" l="l" r="r" t="t"/>
            <a:pathLst>
              <a:path extrusionOk="0" h="1501190" w="1558498">
                <a:moveTo>
                  <a:pt x="0" y="0"/>
                </a:moveTo>
                <a:lnTo>
                  <a:pt x="1558498" y="0"/>
                </a:lnTo>
                <a:lnTo>
                  <a:pt x="1558498" y="1501190"/>
                </a:lnTo>
                <a:lnTo>
                  <a:pt x="0" y="15011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6" name="Google Shape;216;p29"/>
          <p:cNvSpPr/>
          <p:nvPr/>
        </p:nvSpPr>
        <p:spPr>
          <a:xfrm>
            <a:off x="965221" y="2905810"/>
            <a:ext cx="779249" cy="750595"/>
          </a:xfrm>
          <a:custGeom>
            <a:rect b="b" l="l" r="r" t="t"/>
            <a:pathLst>
              <a:path extrusionOk="0" h="1501190" w="1558498">
                <a:moveTo>
                  <a:pt x="0" y="0"/>
                </a:moveTo>
                <a:lnTo>
                  <a:pt x="1558498" y="0"/>
                </a:lnTo>
                <a:lnTo>
                  <a:pt x="1558498" y="1501190"/>
                </a:lnTo>
                <a:lnTo>
                  <a:pt x="0" y="15011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7" name="Google Shape;217;p29"/>
          <p:cNvSpPr/>
          <p:nvPr/>
        </p:nvSpPr>
        <p:spPr>
          <a:xfrm>
            <a:off x="4639364" y="2905810"/>
            <a:ext cx="779249" cy="750595"/>
          </a:xfrm>
          <a:custGeom>
            <a:rect b="b" l="l" r="r" t="t"/>
            <a:pathLst>
              <a:path extrusionOk="0" h="1501190" w="1558498">
                <a:moveTo>
                  <a:pt x="0" y="0"/>
                </a:moveTo>
                <a:lnTo>
                  <a:pt x="1558498" y="0"/>
                </a:lnTo>
                <a:lnTo>
                  <a:pt x="1558498" y="1501190"/>
                </a:lnTo>
                <a:lnTo>
                  <a:pt x="0" y="15011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8" name="Google Shape;218;p29"/>
          <p:cNvSpPr/>
          <p:nvPr/>
        </p:nvSpPr>
        <p:spPr>
          <a:xfrm rot="5400000">
            <a:off x="7205128" y="-41200"/>
            <a:ext cx="2569916" cy="1812379"/>
          </a:xfrm>
          <a:custGeom>
            <a:rect b="b" l="l" r="r" t="t"/>
            <a:pathLst>
              <a:path extrusionOk="0" h="3624759" w="5139831">
                <a:moveTo>
                  <a:pt x="0" y="0"/>
                </a:moveTo>
                <a:lnTo>
                  <a:pt x="5139830" y="0"/>
                </a:lnTo>
                <a:lnTo>
                  <a:pt x="5139830" y="3624760"/>
                </a:lnTo>
                <a:lnTo>
                  <a:pt x="0" y="3624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2821" l="0" r="-113296" t="-12820"/>
            </a:stretch>
          </a:blipFill>
          <a:ln>
            <a:noFill/>
          </a:ln>
        </p:spPr>
      </p:sp>
      <p:sp>
        <p:nvSpPr>
          <p:cNvPr id="219" name="Google Shape;219;p29"/>
          <p:cNvSpPr/>
          <p:nvPr/>
        </p:nvSpPr>
        <p:spPr>
          <a:xfrm rot="-5400000">
            <a:off x="-1010178" y="-41100"/>
            <a:ext cx="3026935" cy="1812379"/>
          </a:xfrm>
          <a:custGeom>
            <a:rect b="b" l="l" r="r" t="t"/>
            <a:pathLst>
              <a:path extrusionOk="0" h="3624759" w="6053869">
                <a:moveTo>
                  <a:pt x="0" y="0"/>
                </a:moveTo>
                <a:lnTo>
                  <a:pt x="6053868" y="0"/>
                </a:lnTo>
                <a:lnTo>
                  <a:pt x="6053868" y="3624759"/>
                </a:lnTo>
                <a:lnTo>
                  <a:pt x="0" y="36247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3759" l="-83796" r="0" t="-13759"/>
            </a:stretch>
          </a:blipFill>
          <a:ln>
            <a:noFill/>
          </a:ln>
        </p:spPr>
      </p:sp>
      <p:sp>
        <p:nvSpPr>
          <p:cNvPr id="220" name="Google Shape;220;p29"/>
          <p:cNvSpPr txBox="1"/>
          <p:nvPr/>
        </p:nvSpPr>
        <p:spPr>
          <a:xfrm>
            <a:off x="1410142" y="317524"/>
            <a:ext cx="6682851" cy="1037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30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Project Tasks </a:t>
            </a:r>
            <a:endParaRPr sz="700"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30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(How we will reach our goal)</a:t>
            </a:r>
            <a:endParaRPr sz="700"/>
          </a:p>
          <a:p>
            <a:pPr indent="0" lvl="0" marL="0" marR="0" rtl="0" algn="ctr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To reach its main goal, the BalanceMind platform will work on these tasks:</a:t>
            </a:r>
            <a:endParaRPr sz="700"/>
          </a:p>
        </p:txBody>
      </p:sp>
      <p:sp>
        <p:nvSpPr>
          <p:cNvPr id="221" name="Google Shape;221;p29"/>
          <p:cNvSpPr txBox="1"/>
          <p:nvPr/>
        </p:nvSpPr>
        <p:spPr>
          <a:xfrm>
            <a:off x="1848624" y="1650390"/>
            <a:ext cx="2665556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5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Creating Good Habits</a:t>
            </a:r>
            <a:endParaRPr sz="700"/>
          </a:p>
        </p:txBody>
      </p:sp>
      <p:sp>
        <p:nvSpPr>
          <p:cNvPr id="222" name="Google Shape;222;p29"/>
          <p:cNvSpPr txBox="1"/>
          <p:nvPr/>
        </p:nvSpPr>
        <p:spPr>
          <a:xfrm>
            <a:off x="1099852" y="1908193"/>
            <a:ext cx="509988" cy="282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20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01</a:t>
            </a:r>
            <a:endParaRPr sz="700"/>
          </a:p>
        </p:txBody>
      </p:sp>
      <p:sp>
        <p:nvSpPr>
          <p:cNvPr id="223" name="Google Shape;223;p29"/>
          <p:cNvSpPr txBox="1"/>
          <p:nvPr/>
        </p:nvSpPr>
        <p:spPr>
          <a:xfrm>
            <a:off x="4751567" y="1908193"/>
            <a:ext cx="554843" cy="282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20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02</a:t>
            </a:r>
            <a:endParaRPr sz="700"/>
          </a:p>
        </p:txBody>
      </p:sp>
      <p:sp>
        <p:nvSpPr>
          <p:cNvPr id="224" name="Google Shape;224;p29"/>
          <p:cNvSpPr txBox="1"/>
          <p:nvPr/>
        </p:nvSpPr>
        <p:spPr>
          <a:xfrm>
            <a:off x="1099852" y="3149326"/>
            <a:ext cx="509988" cy="282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20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03</a:t>
            </a:r>
            <a:endParaRPr sz="700"/>
          </a:p>
        </p:txBody>
      </p:sp>
      <p:sp>
        <p:nvSpPr>
          <p:cNvPr id="225" name="Google Shape;225;p29"/>
          <p:cNvSpPr txBox="1"/>
          <p:nvPr/>
        </p:nvSpPr>
        <p:spPr>
          <a:xfrm>
            <a:off x="4751567" y="3149326"/>
            <a:ext cx="554843" cy="282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20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04</a:t>
            </a:r>
            <a:endParaRPr sz="700"/>
          </a:p>
        </p:txBody>
      </p:sp>
      <p:sp>
        <p:nvSpPr>
          <p:cNvPr id="226" name="Google Shape;226;p29"/>
          <p:cNvSpPr txBox="1"/>
          <p:nvPr/>
        </p:nvSpPr>
        <p:spPr>
          <a:xfrm>
            <a:off x="5522767" y="1650390"/>
            <a:ext cx="2665556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5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Supporting Mental Health</a:t>
            </a:r>
            <a:endParaRPr sz="700"/>
          </a:p>
        </p:txBody>
      </p:sp>
      <p:sp>
        <p:nvSpPr>
          <p:cNvPr id="227" name="Google Shape;227;p29"/>
          <p:cNvSpPr txBox="1"/>
          <p:nvPr/>
        </p:nvSpPr>
        <p:spPr>
          <a:xfrm>
            <a:off x="1848624" y="2891522"/>
            <a:ext cx="3043527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5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Growing Emotional Intelligence</a:t>
            </a:r>
            <a:endParaRPr sz="700"/>
          </a:p>
        </p:txBody>
      </p:sp>
      <p:sp>
        <p:nvSpPr>
          <p:cNvPr id="228" name="Google Shape;228;p29"/>
          <p:cNvSpPr txBox="1"/>
          <p:nvPr/>
        </p:nvSpPr>
        <p:spPr>
          <a:xfrm>
            <a:off x="5522767" y="2891522"/>
            <a:ext cx="2665556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5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Improving Physical Health</a:t>
            </a:r>
            <a:endParaRPr sz="700"/>
          </a:p>
        </p:txBody>
      </p:sp>
      <p:sp>
        <p:nvSpPr>
          <p:cNvPr id="229" name="Google Shape;229;p29"/>
          <p:cNvSpPr txBox="1"/>
          <p:nvPr/>
        </p:nvSpPr>
        <p:spPr>
          <a:xfrm>
            <a:off x="1848624" y="1916909"/>
            <a:ext cx="2665556" cy="879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01600" lvl="1" marL="215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000"/>
              <a:buFont typeface="Arial"/>
              <a:buChar char="•"/>
            </a:pPr>
            <a:r>
              <a:rPr b="0" i="0" lang="ru" sz="10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Daily mindfulness</a:t>
            </a:r>
            <a:endParaRPr sz="700"/>
          </a:p>
          <a:p>
            <a:pPr indent="-101600" lvl="1" marL="215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000"/>
              <a:buFont typeface="Arial"/>
              <a:buChar char="•"/>
            </a:pPr>
            <a:r>
              <a:rPr b="0" i="0" lang="ru" sz="10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Keeping journals</a:t>
            </a:r>
            <a:endParaRPr sz="700"/>
          </a:p>
          <a:p>
            <a:pPr indent="-101600" lvl="1" marL="215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000"/>
              <a:buFont typeface="Arial"/>
              <a:buChar char="•"/>
            </a:pPr>
            <a:r>
              <a:rPr b="0" i="0" lang="ru" sz="10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Managing feelings</a:t>
            </a:r>
            <a:endParaRPr sz="700"/>
          </a:p>
          <a:p>
            <a:pPr indent="-101600" lvl="1" marL="215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000"/>
              <a:buFont typeface="Arial"/>
              <a:buChar char="•"/>
            </a:pPr>
            <a:r>
              <a:rPr b="0" i="0" lang="ru" sz="10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Building self-confidence</a:t>
            </a:r>
            <a:endParaRPr sz="700"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01044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30" name="Google Shape;230;p29"/>
          <p:cNvSpPr txBox="1"/>
          <p:nvPr/>
        </p:nvSpPr>
        <p:spPr>
          <a:xfrm>
            <a:off x="5522767" y="1916909"/>
            <a:ext cx="2665556" cy="7032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01600" lvl="1" marL="215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000"/>
              <a:buFont typeface="Arial"/>
              <a:buChar char="•"/>
            </a:pPr>
            <a:r>
              <a:rPr b="0" i="0" lang="ru" sz="10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Access to psychology materials</a:t>
            </a:r>
            <a:endParaRPr sz="700"/>
          </a:p>
          <a:p>
            <a:pPr indent="-101600" lvl="1" marL="215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000"/>
              <a:buFont typeface="Arial"/>
              <a:buChar char="•"/>
            </a:pPr>
            <a:r>
              <a:rPr b="0" i="0" lang="ru" sz="10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Exercises and training</a:t>
            </a:r>
            <a:endParaRPr sz="700"/>
          </a:p>
          <a:p>
            <a:pPr indent="-101600" lvl="1" marL="215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000"/>
              <a:buFont typeface="Arial"/>
              <a:buChar char="•"/>
            </a:pPr>
            <a:r>
              <a:rPr b="0" i="0" lang="ru" sz="10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Tips to feel better</a:t>
            </a:r>
            <a:endParaRPr sz="700"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01044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31" name="Google Shape;231;p29"/>
          <p:cNvSpPr txBox="1"/>
          <p:nvPr/>
        </p:nvSpPr>
        <p:spPr>
          <a:xfrm>
            <a:off x="1848624" y="3158041"/>
            <a:ext cx="2665556" cy="7032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01600" lvl="1" marL="215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000"/>
              <a:buFont typeface="Arial"/>
              <a:buChar char="•"/>
            </a:pPr>
            <a:r>
              <a:rPr b="0" i="0" lang="ru" sz="10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Understanding your own feelings</a:t>
            </a:r>
            <a:endParaRPr sz="700"/>
          </a:p>
          <a:p>
            <a:pPr indent="-101600" lvl="1" marL="215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000"/>
              <a:buFont typeface="Arial"/>
              <a:buChar char="•"/>
            </a:pPr>
            <a:r>
              <a:rPr b="0" i="0" lang="ru" sz="10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Learning to express feelings</a:t>
            </a:r>
            <a:endParaRPr sz="700"/>
          </a:p>
          <a:p>
            <a:pPr indent="-101600" lvl="1" marL="215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000"/>
              <a:buFont typeface="Arial"/>
              <a:buChar char="•"/>
            </a:pPr>
            <a:r>
              <a:rPr b="0" i="0" lang="ru" sz="10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Making communication better</a:t>
            </a:r>
            <a:endParaRPr sz="700"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01044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32" name="Google Shape;232;p29"/>
          <p:cNvSpPr txBox="1"/>
          <p:nvPr/>
        </p:nvSpPr>
        <p:spPr>
          <a:xfrm>
            <a:off x="5522767" y="3158041"/>
            <a:ext cx="2665556" cy="7032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01600" lvl="1" marL="215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000"/>
              <a:buFont typeface="Arial"/>
              <a:buChar char="•"/>
            </a:pPr>
            <a:r>
              <a:rPr b="0" i="0" lang="ru" sz="10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Sleep tracker</a:t>
            </a:r>
            <a:endParaRPr sz="700"/>
          </a:p>
          <a:p>
            <a:pPr indent="-101600" lvl="1" marL="215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000"/>
              <a:buFont typeface="Arial"/>
              <a:buChar char="•"/>
            </a:pPr>
            <a:r>
              <a:rPr b="0" i="0" lang="ru" sz="10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Energy tracker</a:t>
            </a:r>
            <a:endParaRPr sz="700"/>
          </a:p>
          <a:p>
            <a:pPr indent="-101600" lvl="1" marL="215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000"/>
              <a:buFont typeface="Arial"/>
              <a:buChar char="•"/>
            </a:pPr>
            <a:r>
              <a:rPr b="0" i="0" lang="ru" sz="10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Basic tips for food, exercise, and yoga</a:t>
            </a:r>
            <a:endParaRPr sz="700"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01044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33" name="Google Shape;233;p29"/>
          <p:cNvSpPr/>
          <p:nvPr/>
        </p:nvSpPr>
        <p:spPr>
          <a:xfrm>
            <a:off x="2215138" y="3994654"/>
            <a:ext cx="779249" cy="750595"/>
          </a:xfrm>
          <a:custGeom>
            <a:rect b="b" l="l" r="r" t="t"/>
            <a:pathLst>
              <a:path extrusionOk="0" h="1501190" w="1558498">
                <a:moveTo>
                  <a:pt x="0" y="0"/>
                </a:moveTo>
                <a:lnTo>
                  <a:pt x="1558498" y="0"/>
                </a:lnTo>
                <a:lnTo>
                  <a:pt x="1558498" y="1501190"/>
                </a:lnTo>
                <a:lnTo>
                  <a:pt x="0" y="15011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4" name="Google Shape;234;p29"/>
          <p:cNvSpPr txBox="1"/>
          <p:nvPr/>
        </p:nvSpPr>
        <p:spPr>
          <a:xfrm>
            <a:off x="2327341" y="4220369"/>
            <a:ext cx="554844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20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05</a:t>
            </a:r>
            <a:endParaRPr sz="700"/>
          </a:p>
        </p:txBody>
      </p:sp>
      <p:sp>
        <p:nvSpPr>
          <p:cNvPr id="235" name="Google Shape;235;p29"/>
          <p:cNvSpPr txBox="1"/>
          <p:nvPr/>
        </p:nvSpPr>
        <p:spPr>
          <a:xfrm>
            <a:off x="3098540" y="3889879"/>
            <a:ext cx="3872156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5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Building One Easy Digital Place</a:t>
            </a:r>
            <a:endParaRPr sz="700"/>
          </a:p>
        </p:txBody>
      </p:sp>
      <p:sp>
        <p:nvSpPr>
          <p:cNvPr id="236" name="Google Shape;236;p29"/>
          <p:cNvSpPr txBox="1"/>
          <p:nvPr/>
        </p:nvSpPr>
        <p:spPr>
          <a:xfrm>
            <a:off x="3098540" y="4177507"/>
            <a:ext cx="2665556" cy="879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01600" lvl="1" marL="215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000"/>
              <a:buFont typeface="Arial"/>
              <a:buChar char="•"/>
            </a:pPr>
            <a:r>
              <a:rPr b="0" i="0" lang="ru" sz="10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 website with learning materials</a:t>
            </a:r>
            <a:endParaRPr sz="700"/>
          </a:p>
          <a:p>
            <a:pPr indent="-101600" lvl="1" marL="215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000"/>
              <a:buFont typeface="Arial"/>
              <a:buChar char="•"/>
            </a:pPr>
            <a:r>
              <a:rPr b="0" i="0" lang="ru" sz="10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An app with practical tools</a:t>
            </a:r>
            <a:endParaRPr sz="700"/>
          </a:p>
          <a:p>
            <a:pPr indent="-101600" lvl="1" marL="215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000"/>
              <a:buFont typeface="Arial"/>
              <a:buChar char="•"/>
            </a:pPr>
            <a:r>
              <a:rPr b="0" i="0" lang="ru" sz="10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Data synchronization (data works together)</a:t>
            </a:r>
            <a:endParaRPr sz="700"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01044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0E7E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/>
          <p:nvPr/>
        </p:nvSpPr>
        <p:spPr>
          <a:xfrm flipH="1">
            <a:off x="619013" y="-148683"/>
            <a:ext cx="4884534" cy="5440865"/>
          </a:xfrm>
          <a:custGeom>
            <a:rect b="b" l="l" r="r" t="t"/>
            <a:pathLst>
              <a:path extrusionOk="0" h="10881729" w="9769067">
                <a:moveTo>
                  <a:pt x="9769067" y="0"/>
                </a:moveTo>
                <a:lnTo>
                  <a:pt x="0" y="0"/>
                </a:lnTo>
                <a:lnTo>
                  <a:pt x="0" y="10881730"/>
                </a:lnTo>
                <a:lnTo>
                  <a:pt x="9769067" y="10881730"/>
                </a:lnTo>
                <a:lnTo>
                  <a:pt x="9769067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42" name="Google Shape;242;p30"/>
          <p:cNvGrpSpPr/>
          <p:nvPr/>
        </p:nvGrpSpPr>
        <p:grpSpPr>
          <a:xfrm>
            <a:off x="2806664" y="0"/>
            <a:ext cx="6441999" cy="5143500"/>
            <a:chOff x="0" y="0"/>
            <a:chExt cx="3393316" cy="2709333"/>
          </a:xfrm>
        </p:grpSpPr>
        <p:sp>
          <p:nvSpPr>
            <p:cNvPr id="243" name="Google Shape;243;p30"/>
            <p:cNvSpPr/>
            <p:nvPr/>
          </p:nvSpPr>
          <p:spPr>
            <a:xfrm>
              <a:off x="0" y="0"/>
              <a:ext cx="3393316" cy="2709333"/>
            </a:xfrm>
            <a:custGeom>
              <a:rect b="b" l="l" r="r" t="t"/>
              <a:pathLst>
                <a:path extrusionOk="0" h="2709333" w="3393316">
                  <a:moveTo>
                    <a:pt x="0" y="0"/>
                  </a:moveTo>
                  <a:lnTo>
                    <a:pt x="3393316" y="0"/>
                  </a:lnTo>
                  <a:lnTo>
                    <a:pt x="339331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244" name="Google Shape;244;p30"/>
            <p:cNvSpPr txBox="1"/>
            <p:nvPr/>
          </p:nvSpPr>
          <p:spPr>
            <a:xfrm>
              <a:off x="0" y="19050"/>
              <a:ext cx="3393316" cy="26902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2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5" name="Google Shape;245;p30"/>
          <p:cNvSpPr/>
          <p:nvPr/>
        </p:nvSpPr>
        <p:spPr>
          <a:xfrm rot="5400000">
            <a:off x="9265993" y="-1562422"/>
            <a:ext cx="3910001" cy="4991830"/>
          </a:xfrm>
          <a:custGeom>
            <a:rect b="b" l="l" r="r" t="t"/>
            <a:pathLst>
              <a:path extrusionOk="0" h="9983660" w="7820002">
                <a:moveTo>
                  <a:pt x="0" y="0"/>
                </a:moveTo>
                <a:lnTo>
                  <a:pt x="7820002" y="0"/>
                </a:lnTo>
                <a:lnTo>
                  <a:pt x="7820002" y="9983660"/>
                </a:lnTo>
                <a:lnTo>
                  <a:pt x="0" y="99836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27665" t="0"/>
            </a:stretch>
          </a:blipFill>
          <a:ln>
            <a:noFill/>
          </a:ln>
        </p:spPr>
      </p:sp>
      <p:sp>
        <p:nvSpPr>
          <p:cNvPr id="246" name="Google Shape;246;p30"/>
          <p:cNvSpPr/>
          <p:nvPr/>
        </p:nvSpPr>
        <p:spPr>
          <a:xfrm rot="5400000">
            <a:off x="2573375" y="4963360"/>
            <a:ext cx="3910001" cy="3287546"/>
          </a:xfrm>
          <a:custGeom>
            <a:rect b="b" l="l" r="r" t="t"/>
            <a:pathLst>
              <a:path extrusionOk="0" h="6575093" w="7820002">
                <a:moveTo>
                  <a:pt x="0" y="0"/>
                </a:moveTo>
                <a:lnTo>
                  <a:pt x="7820003" y="0"/>
                </a:lnTo>
                <a:lnTo>
                  <a:pt x="7820003" y="6575092"/>
                </a:lnTo>
                <a:lnTo>
                  <a:pt x="0" y="65750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51839" l="0" r="-27665" t="0"/>
            </a:stretch>
          </a:blipFill>
          <a:ln>
            <a:noFill/>
          </a:ln>
        </p:spPr>
      </p:sp>
      <p:sp>
        <p:nvSpPr>
          <p:cNvPr id="247" name="Google Shape;247;p30"/>
          <p:cNvSpPr/>
          <p:nvPr/>
        </p:nvSpPr>
        <p:spPr>
          <a:xfrm>
            <a:off x="7939639" y="-476776"/>
            <a:ext cx="1192736" cy="3048526"/>
          </a:xfrm>
          <a:custGeom>
            <a:rect b="b" l="l" r="r" t="t"/>
            <a:pathLst>
              <a:path extrusionOk="0" h="6097052" w="2385472">
                <a:moveTo>
                  <a:pt x="0" y="0"/>
                </a:moveTo>
                <a:lnTo>
                  <a:pt x="2385472" y="0"/>
                </a:lnTo>
                <a:lnTo>
                  <a:pt x="2385472" y="6097052"/>
                </a:lnTo>
                <a:lnTo>
                  <a:pt x="0" y="60970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8" name="Google Shape;248;p30"/>
          <p:cNvSpPr/>
          <p:nvPr/>
        </p:nvSpPr>
        <p:spPr>
          <a:xfrm rot="-6788899">
            <a:off x="7503639" y="-299925"/>
            <a:ext cx="1528038" cy="1732306"/>
          </a:xfrm>
          <a:custGeom>
            <a:rect b="b" l="l" r="r" t="t"/>
            <a:pathLst>
              <a:path extrusionOk="0" h="3464611" w="3056076">
                <a:moveTo>
                  <a:pt x="0" y="0"/>
                </a:moveTo>
                <a:lnTo>
                  <a:pt x="3056075" y="0"/>
                </a:lnTo>
                <a:lnTo>
                  <a:pt x="3056075" y="3464611"/>
                </a:lnTo>
                <a:lnTo>
                  <a:pt x="0" y="34646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9" name="Google Shape;249;p30"/>
          <p:cNvSpPr/>
          <p:nvPr/>
        </p:nvSpPr>
        <p:spPr>
          <a:xfrm>
            <a:off x="3130573" y="4533069"/>
            <a:ext cx="2882856" cy="744301"/>
          </a:xfrm>
          <a:custGeom>
            <a:rect b="b" l="l" r="r" t="t"/>
            <a:pathLst>
              <a:path extrusionOk="0" h="1488602" w="5765711">
                <a:moveTo>
                  <a:pt x="0" y="0"/>
                </a:moveTo>
                <a:lnTo>
                  <a:pt x="5765710" y="0"/>
                </a:lnTo>
                <a:lnTo>
                  <a:pt x="5765710" y="1488602"/>
                </a:lnTo>
                <a:lnTo>
                  <a:pt x="0" y="14886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0" name="Google Shape;250;p30"/>
          <p:cNvSpPr/>
          <p:nvPr/>
        </p:nvSpPr>
        <p:spPr>
          <a:xfrm rot="-8718913">
            <a:off x="3507516" y="4470425"/>
            <a:ext cx="1437638" cy="1346152"/>
          </a:xfrm>
          <a:custGeom>
            <a:rect b="b" l="l" r="r" t="t"/>
            <a:pathLst>
              <a:path extrusionOk="0" h="2692303" w="2875275">
                <a:moveTo>
                  <a:pt x="0" y="0"/>
                </a:moveTo>
                <a:lnTo>
                  <a:pt x="2875275" y="0"/>
                </a:lnTo>
                <a:lnTo>
                  <a:pt x="2875275" y="2692302"/>
                </a:lnTo>
                <a:lnTo>
                  <a:pt x="0" y="26923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1" name="Google Shape;251;p30"/>
          <p:cNvSpPr txBox="1"/>
          <p:nvPr/>
        </p:nvSpPr>
        <p:spPr>
          <a:xfrm>
            <a:off x="1464297" y="957306"/>
            <a:ext cx="6246490" cy="842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30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Target Audience (Who this is for)</a:t>
            </a:r>
            <a:endParaRPr sz="700"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5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BalanceMind is for a wide group of people who care about their mental and emotional health:</a:t>
            </a:r>
            <a:endParaRPr sz="700"/>
          </a:p>
        </p:txBody>
      </p:sp>
      <p:sp>
        <p:nvSpPr>
          <p:cNvPr id="252" name="Google Shape;252;p30"/>
          <p:cNvSpPr txBox="1"/>
          <p:nvPr/>
        </p:nvSpPr>
        <p:spPr>
          <a:xfrm>
            <a:off x="1464297" y="1835917"/>
            <a:ext cx="7005442" cy="24371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58750" lvl="1" marL="33020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500"/>
              <a:buFont typeface="Arial"/>
              <a:buChar char="•"/>
            </a:pPr>
            <a:r>
              <a:rPr b="0" i="0" lang="ru" sz="15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Teens and students who feel stress.</a:t>
            </a:r>
            <a:endParaRPr sz="700"/>
          </a:p>
          <a:p>
            <a:pPr indent="-158750" lvl="1" marL="33020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500"/>
              <a:buFont typeface="Arial"/>
              <a:buChar char="•"/>
            </a:pPr>
            <a:r>
              <a:rPr b="0" i="0" lang="ru" sz="15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Young adults who want to grow personally.</a:t>
            </a:r>
            <a:endParaRPr sz="700"/>
          </a:p>
          <a:p>
            <a:pPr indent="-158750" lvl="1" marL="33020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500"/>
              <a:buFont typeface="Arial"/>
              <a:buChar char="•"/>
            </a:pPr>
            <a:r>
              <a:rPr b="0" i="0" lang="ru" sz="15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New parents who want to keep their emotional balance.</a:t>
            </a:r>
            <a:endParaRPr sz="700"/>
          </a:p>
          <a:p>
            <a:pPr indent="-158750" lvl="1" marL="33020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500"/>
              <a:buFont typeface="Arial"/>
              <a:buChar char="•"/>
            </a:pPr>
            <a:r>
              <a:rPr b="0" i="0" lang="ru" sz="15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People who feel completely burnt out (emotional exhaustion).</a:t>
            </a:r>
            <a:endParaRPr sz="700"/>
          </a:p>
          <a:p>
            <a:pPr indent="-158750" lvl="1" marL="33020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500"/>
              <a:buFont typeface="Arial"/>
              <a:buChar char="•"/>
            </a:pPr>
            <a:r>
              <a:rPr b="0" i="0" lang="ru" sz="15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Men and women (ages 18–45) who want harmony and confidence.</a:t>
            </a:r>
            <a:endParaRPr sz="700"/>
          </a:p>
          <a:p>
            <a:pPr indent="-158750" lvl="1" marL="33020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500"/>
              <a:buFont typeface="Arial"/>
              <a:buChar char="•"/>
            </a:pPr>
            <a:r>
              <a:rPr b="0" i="0" lang="ru" sz="15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Anyone who wants to make their life and mental state better.</a:t>
            </a:r>
            <a:endParaRPr sz="700"/>
          </a:p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5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📌 </a:t>
            </a:r>
            <a:r>
              <a:rPr b="1" i="0" lang="ru" sz="15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The main point:</a:t>
            </a:r>
            <a:r>
              <a:rPr b="0" i="0" lang="ru" sz="15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The platform is good for beginners and also for people who already know about self-improvement and mental health practices.</a:t>
            </a:r>
            <a:endParaRPr sz="700"/>
          </a:p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01044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"/>
          <p:cNvSpPr/>
          <p:nvPr/>
        </p:nvSpPr>
        <p:spPr>
          <a:xfrm rot="10499252">
            <a:off x="-2551942" y="691835"/>
            <a:ext cx="8569055" cy="7765280"/>
          </a:xfrm>
          <a:custGeom>
            <a:rect b="b" l="l" r="r" t="t"/>
            <a:pathLst>
              <a:path extrusionOk="0" h="15530559" w="17138109">
                <a:moveTo>
                  <a:pt x="0" y="0"/>
                </a:moveTo>
                <a:lnTo>
                  <a:pt x="17138109" y="0"/>
                </a:lnTo>
                <a:lnTo>
                  <a:pt x="17138109" y="15530559"/>
                </a:lnTo>
                <a:lnTo>
                  <a:pt x="0" y="155305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8" name="Google Shape;258;p31"/>
          <p:cNvSpPr/>
          <p:nvPr/>
        </p:nvSpPr>
        <p:spPr>
          <a:xfrm>
            <a:off x="514350" y="1463663"/>
            <a:ext cx="3228215" cy="2829090"/>
          </a:xfrm>
          <a:custGeom>
            <a:rect b="b" l="l" r="r" t="t"/>
            <a:pathLst>
              <a:path extrusionOk="0" h="5658180" w="6456429">
                <a:moveTo>
                  <a:pt x="0" y="0"/>
                </a:moveTo>
                <a:lnTo>
                  <a:pt x="6456429" y="0"/>
                </a:lnTo>
                <a:lnTo>
                  <a:pt x="6456429" y="5658179"/>
                </a:lnTo>
                <a:lnTo>
                  <a:pt x="0" y="56581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59" name="Google Shape;259;p31"/>
          <p:cNvGrpSpPr/>
          <p:nvPr/>
        </p:nvGrpSpPr>
        <p:grpSpPr>
          <a:xfrm>
            <a:off x="3971112" y="1512565"/>
            <a:ext cx="2102656" cy="340650"/>
            <a:chOff x="0" y="0"/>
            <a:chExt cx="1107572" cy="179437"/>
          </a:xfrm>
        </p:grpSpPr>
        <p:sp>
          <p:nvSpPr>
            <p:cNvPr id="260" name="Google Shape;260;p31"/>
            <p:cNvSpPr/>
            <p:nvPr/>
          </p:nvSpPr>
          <p:spPr>
            <a:xfrm>
              <a:off x="0" y="0"/>
              <a:ext cx="1107572" cy="179437"/>
            </a:xfrm>
            <a:custGeom>
              <a:rect b="b" l="l" r="r" t="t"/>
              <a:pathLst>
                <a:path extrusionOk="0" h="179437" w="1107572">
                  <a:moveTo>
                    <a:pt x="89718" y="0"/>
                  </a:moveTo>
                  <a:lnTo>
                    <a:pt x="1017853" y="0"/>
                  </a:lnTo>
                  <a:cubicBezTo>
                    <a:pt x="1041648" y="0"/>
                    <a:pt x="1064468" y="9452"/>
                    <a:pt x="1081294" y="26278"/>
                  </a:cubicBezTo>
                  <a:cubicBezTo>
                    <a:pt x="1098119" y="43103"/>
                    <a:pt x="1107572" y="65924"/>
                    <a:pt x="1107572" y="89718"/>
                  </a:cubicBezTo>
                  <a:lnTo>
                    <a:pt x="1107572" y="89718"/>
                  </a:lnTo>
                  <a:cubicBezTo>
                    <a:pt x="1107572" y="113513"/>
                    <a:pt x="1098119" y="136333"/>
                    <a:pt x="1081294" y="153159"/>
                  </a:cubicBezTo>
                  <a:cubicBezTo>
                    <a:pt x="1064468" y="169984"/>
                    <a:pt x="1041648" y="179437"/>
                    <a:pt x="1017853" y="179437"/>
                  </a:cubicBezTo>
                  <a:lnTo>
                    <a:pt x="89718" y="179437"/>
                  </a:lnTo>
                  <a:cubicBezTo>
                    <a:pt x="65924" y="179437"/>
                    <a:pt x="43103" y="169984"/>
                    <a:pt x="26278" y="153159"/>
                  </a:cubicBezTo>
                  <a:cubicBezTo>
                    <a:pt x="9452" y="136333"/>
                    <a:pt x="0" y="113513"/>
                    <a:pt x="0" y="89718"/>
                  </a:cubicBezTo>
                  <a:lnTo>
                    <a:pt x="0" y="89718"/>
                  </a:lnTo>
                  <a:cubicBezTo>
                    <a:pt x="0" y="65924"/>
                    <a:pt x="9452" y="43103"/>
                    <a:pt x="26278" y="26278"/>
                  </a:cubicBezTo>
                  <a:cubicBezTo>
                    <a:pt x="43103" y="9452"/>
                    <a:pt x="65924" y="0"/>
                    <a:pt x="89718" y="0"/>
                  </a:cubicBezTo>
                  <a:close/>
                </a:path>
              </a:pathLst>
            </a:custGeom>
            <a:solidFill>
              <a:srgbClr val="B0E7E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1"/>
            <p:cNvSpPr txBox="1"/>
            <p:nvPr/>
          </p:nvSpPr>
          <p:spPr>
            <a:xfrm>
              <a:off x="0" y="19050"/>
              <a:ext cx="1107572" cy="1603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2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2" name="Google Shape;262;p31"/>
          <p:cNvSpPr/>
          <p:nvPr/>
        </p:nvSpPr>
        <p:spPr>
          <a:xfrm rot="-1493640">
            <a:off x="5452194" y="-4041210"/>
            <a:ext cx="4786015" cy="6358233"/>
          </a:xfrm>
          <a:custGeom>
            <a:rect b="b" l="l" r="r" t="t"/>
            <a:pathLst>
              <a:path extrusionOk="0" h="12716465" w="9572030">
                <a:moveTo>
                  <a:pt x="0" y="0"/>
                </a:moveTo>
                <a:lnTo>
                  <a:pt x="9572030" y="0"/>
                </a:lnTo>
                <a:lnTo>
                  <a:pt x="9572030" y="12716465"/>
                </a:lnTo>
                <a:lnTo>
                  <a:pt x="0" y="127164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63" name="Google Shape;263;p31"/>
          <p:cNvGrpSpPr/>
          <p:nvPr/>
        </p:nvGrpSpPr>
        <p:grpSpPr>
          <a:xfrm>
            <a:off x="6339963" y="1512565"/>
            <a:ext cx="2102655" cy="340650"/>
            <a:chOff x="0" y="0"/>
            <a:chExt cx="1107572" cy="179437"/>
          </a:xfrm>
        </p:grpSpPr>
        <p:sp>
          <p:nvSpPr>
            <p:cNvPr id="264" name="Google Shape;264;p31"/>
            <p:cNvSpPr/>
            <p:nvPr/>
          </p:nvSpPr>
          <p:spPr>
            <a:xfrm>
              <a:off x="0" y="0"/>
              <a:ext cx="1107572" cy="179437"/>
            </a:xfrm>
            <a:custGeom>
              <a:rect b="b" l="l" r="r" t="t"/>
              <a:pathLst>
                <a:path extrusionOk="0" h="179437" w="1107572">
                  <a:moveTo>
                    <a:pt x="89718" y="0"/>
                  </a:moveTo>
                  <a:lnTo>
                    <a:pt x="1017853" y="0"/>
                  </a:lnTo>
                  <a:cubicBezTo>
                    <a:pt x="1041648" y="0"/>
                    <a:pt x="1064468" y="9452"/>
                    <a:pt x="1081294" y="26278"/>
                  </a:cubicBezTo>
                  <a:cubicBezTo>
                    <a:pt x="1098119" y="43103"/>
                    <a:pt x="1107572" y="65924"/>
                    <a:pt x="1107572" y="89718"/>
                  </a:cubicBezTo>
                  <a:lnTo>
                    <a:pt x="1107572" y="89718"/>
                  </a:lnTo>
                  <a:cubicBezTo>
                    <a:pt x="1107572" y="113513"/>
                    <a:pt x="1098119" y="136333"/>
                    <a:pt x="1081294" y="153159"/>
                  </a:cubicBezTo>
                  <a:cubicBezTo>
                    <a:pt x="1064468" y="169984"/>
                    <a:pt x="1041648" y="179437"/>
                    <a:pt x="1017853" y="179437"/>
                  </a:cubicBezTo>
                  <a:lnTo>
                    <a:pt x="89718" y="179437"/>
                  </a:lnTo>
                  <a:cubicBezTo>
                    <a:pt x="65924" y="179437"/>
                    <a:pt x="43103" y="169984"/>
                    <a:pt x="26278" y="153159"/>
                  </a:cubicBezTo>
                  <a:cubicBezTo>
                    <a:pt x="9452" y="136333"/>
                    <a:pt x="0" y="113513"/>
                    <a:pt x="0" y="89718"/>
                  </a:cubicBezTo>
                  <a:lnTo>
                    <a:pt x="0" y="89718"/>
                  </a:lnTo>
                  <a:cubicBezTo>
                    <a:pt x="0" y="65924"/>
                    <a:pt x="9452" y="43103"/>
                    <a:pt x="26278" y="26278"/>
                  </a:cubicBezTo>
                  <a:cubicBezTo>
                    <a:pt x="43103" y="9452"/>
                    <a:pt x="65924" y="0"/>
                    <a:pt x="8971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1"/>
            <p:cNvSpPr txBox="1"/>
            <p:nvPr/>
          </p:nvSpPr>
          <p:spPr>
            <a:xfrm>
              <a:off x="0" y="19050"/>
              <a:ext cx="1107572" cy="1603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2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6" name="Google Shape;266;p31"/>
          <p:cNvSpPr/>
          <p:nvPr/>
        </p:nvSpPr>
        <p:spPr>
          <a:xfrm>
            <a:off x="6178754" y="4141256"/>
            <a:ext cx="3910001" cy="4991830"/>
          </a:xfrm>
          <a:custGeom>
            <a:rect b="b" l="l" r="r" t="t"/>
            <a:pathLst>
              <a:path extrusionOk="0" h="9983660" w="7820002">
                <a:moveTo>
                  <a:pt x="0" y="0"/>
                </a:moveTo>
                <a:lnTo>
                  <a:pt x="7820002" y="0"/>
                </a:lnTo>
                <a:lnTo>
                  <a:pt x="7820002" y="9983660"/>
                </a:lnTo>
                <a:lnTo>
                  <a:pt x="0" y="99836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-27665" t="0"/>
            </a:stretch>
          </a:blipFill>
          <a:ln>
            <a:noFill/>
          </a:ln>
        </p:spPr>
      </p:sp>
      <p:sp>
        <p:nvSpPr>
          <p:cNvPr id="267" name="Google Shape;267;p31"/>
          <p:cNvSpPr/>
          <p:nvPr/>
        </p:nvSpPr>
        <p:spPr>
          <a:xfrm>
            <a:off x="-1781544" y="-4477480"/>
            <a:ext cx="3910001" cy="4991830"/>
          </a:xfrm>
          <a:custGeom>
            <a:rect b="b" l="l" r="r" t="t"/>
            <a:pathLst>
              <a:path extrusionOk="0" h="9983660" w="7820002">
                <a:moveTo>
                  <a:pt x="0" y="0"/>
                </a:moveTo>
                <a:lnTo>
                  <a:pt x="7820003" y="0"/>
                </a:lnTo>
                <a:lnTo>
                  <a:pt x="7820003" y="9983660"/>
                </a:lnTo>
                <a:lnTo>
                  <a:pt x="0" y="99836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-27665" t="0"/>
            </a:stretch>
          </a:blipFill>
          <a:ln>
            <a:noFill/>
          </a:ln>
        </p:spPr>
      </p:sp>
      <p:sp>
        <p:nvSpPr>
          <p:cNvPr id="268" name="Google Shape;268;p31"/>
          <p:cNvSpPr/>
          <p:nvPr/>
        </p:nvSpPr>
        <p:spPr>
          <a:xfrm>
            <a:off x="6512188" y="3485034"/>
            <a:ext cx="2769510" cy="2178882"/>
          </a:xfrm>
          <a:custGeom>
            <a:rect b="b" l="l" r="r" t="t"/>
            <a:pathLst>
              <a:path extrusionOk="0" h="4357763" w="5539020">
                <a:moveTo>
                  <a:pt x="0" y="0"/>
                </a:moveTo>
                <a:lnTo>
                  <a:pt x="5539020" y="0"/>
                </a:lnTo>
                <a:lnTo>
                  <a:pt x="5539020" y="4357763"/>
                </a:lnTo>
                <a:lnTo>
                  <a:pt x="0" y="43577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70872" r="0" t="0"/>
            </a:stretch>
          </a:blipFill>
          <a:ln>
            <a:noFill/>
          </a:ln>
        </p:spPr>
      </p:sp>
      <p:sp>
        <p:nvSpPr>
          <p:cNvPr id="269" name="Google Shape;269;p31"/>
          <p:cNvSpPr/>
          <p:nvPr/>
        </p:nvSpPr>
        <p:spPr>
          <a:xfrm>
            <a:off x="8196978" y="3667259"/>
            <a:ext cx="947023" cy="1476241"/>
          </a:xfrm>
          <a:custGeom>
            <a:rect b="b" l="l" r="r" t="t"/>
            <a:pathLst>
              <a:path extrusionOk="0" h="2952482" w="1894045">
                <a:moveTo>
                  <a:pt x="0" y="0"/>
                </a:moveTo>
                <a:lnTo>
                  <a:pt x="1894045" y="0"/>
                </a:lnTo>
                <a:lnTo>
                  <a:pt x="1894045" y="2952482"/>
                </a:lnTo>
                <a:lnTo>
                  <a:pt x="0" y="29524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0" name="Google Shape;270;p31"/>
          <p:cNvSpPr txBox="1"/>
          <p:nvPr/>
        </p:nvSpPr>
        <p:spPr>
          <a:xfrm>
            <a:off x="895621" y="793553"/>
            <a:ext cx="8152313" cy="842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30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Project Structure (How the platform is built)</a:t>
            </a:r>
            <a:endParaRPr sz="700"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5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The BalanceMind platform has two main parts that work together:</a:t>
            </a:r>
            <a:endParaRPr sz="700"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01044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71" name="Google Shape;271;p31"/>
          <p:cNvSpPr txBox="1"/>
          <p:nvPr/>
        </p:nvSpPr>
        <p:spPr>
          <a:xfrm>
            <a:off x="4112122" y="1578106"/>
            <a:ext cx="1729048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5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💻 Web Platform </a:t>
            </a:r>
            <a:endParaRPr sz="700"/>
          </a:p>
        </p:txBody>
      </p:sp>
      <p:sp>
        <p:nvSpPr>
          <p:cNvPr id="272" name="Google Shape;272;p31"/>
          <p:cNvSpPr txBox="1"/>
          <p:nvPr/>
        </p:nvSpPr>
        <p:spPr>
          <a:xfrm>
            <a:off x="6507155" y="1578106"/>
            <a:ext cx="1961646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5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📱 Mobile App</a:t>
            </a:r>
            <a:endParaRPr sz="700"/>
          </a:p>
        </p:txBody>
      </p:sp>
      <p:sp>
        <p:nvSpPr>
          <p:cNvPr id="273" name="Google Shape;273;p31"/>
          <p:cNvSpPr txBox="1"/>
          <p:nvPr/>
        </p:nvSpPr>
        <p:spPr>
          <a:xfrm>
            <a:off x="4112122" y="1892440"/>
            <a:ext cx="2283680" cy="1879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27000" lvl="1" marL="2540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200"/>
              <a:buFont typeface="Arial"/>
              <a:buChar char="•"/>
            </a:pPr>
            <a:r>
              <a:rPr b="0" i="0" lang="ru" sz="12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Learning materials: articles, videos, books, and podcasts</a:t>
            </a:r>
            <a:endParaRPr sz="700"/>
          </a:p>
          <a:p>
            <a:pPr indent="-127000" lvl="1" marL="2540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200"/>
              <a:buFont typeface="Arial"/>
              <a:buChar char="•"/>
            </a:pPr>
            <a:r>
              <a:rPr b="0" i="0" lang="ru" sz="12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Online tests and training courses</a:t>
            </a:r>
            <a:endParaRPr sz="700"/>
          </a:p>
          <a:p>
            <a:pPr indent="-127000" lvl="1" marL="2540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200"/>
              <a:buFont typeface="Arial"/>
              <a:buChar char="•"/>
            </a:pPr>
            <a:r>
              <a:rPr b="0" i="0" lang="ru" sz="12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Personal area with charts, statistics, and analysis</a:t>
            </a:r>
            <a:endParaRPr sz="700"/>
          </a:p>
          <a:p>
            <a:pPr indent="-127000" lvl="1" marL="2540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200"/>
              <a:buFont typeface="Arial"/>
              <a:buChar char="•"/>
            </a:pPr>
            <a:r>
              <a:rPr b="0" i="0" lang="ru" sz="12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Suggestions and plans for growth</a:t>
            </a:r>
            <a:endParaRPr sz="700"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1044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74" name="Google Shape;274;p31"/>
          <p:cNvSpPr txBox="1"/>
          <p:nvPr/>
        </p:nvSpPr>
        <p:spPr>
          <a:xfrm>
            <a:off x="6764254" y="1892440"/>
            <a:ext cx="2283680" cy="22983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27000" lvl="1" marL="2540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200"/>
              <a:buFont typeface="Arial"/>
              <a:buChar char="•"/>
            </a:pPr>
            <a:r>
              <a:rPr b="0" i="0" lang="ru" sz="12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Journals and mood trackers</a:t>
            </a:r>
            <a:endParaRPr sz="700"/>
          </a:p>
          <a:p>
            <a:pPr indent="-127000" lvl="1" marL="2540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200"/>
              <a:buFont typeface="Arial"/>
              <a:buChar char="•"/>
            </a:pPr>
            <a:r>
              <a:rPr b="0" i="0" lang="ru" sz="12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Practices for meditation, affirmations, breathing, and yoga</a:t>
            </a:r>
            <a:endParaRPr sz="700"/>
          </a:p>
          <a:p>
            <a:pPr indent="-127000" lvl="1" marL="2540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200"/>
              <a:buFont typeface="Arial"/>
              <a:buChar char="•"/>
            </a:pPr>
            <a:r>
              <a:rPr b="0" i="0" lang="ru" sz="12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Mental tests and exercises</a:t>
            </a:r>
            <a:endParaRPr sz="700"/>
          </a:p>
          <a:p>
            <a:pPr indent="-127000" lvl="1" marL="2540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200"/>
              <a:buFont typeface="Arial"/>
              <a:buChar char="•"/>
            </a:pPr>
            <a:r>
              <a:rPr b="0" i="0" lang="ru" sz="12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Personal area showing your progress and achievements</a:t>
            </a:r>
            <a:endParaRPr sz="700"/>
          </a:p>
          <a:p>
            <a:pPr indent="-127000" lvl="1" marL="2540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200"/>
              <a:buFont typeface="Arial"/>
              <a:buChar char="•"/>
            </a:pPr>
            <a:r>
              <a:rPr b="0" i="0" lang="ru" sz="12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AI assistant for personal suggestions</a:t>
            </a:r>
            <a:endParaRPr sz="700"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1044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1044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75" name="Google Shape;275;p31"/>
          <p:cNvSpPr/>
          <p:nvPr/>
        </p:nvSpPr>
        <p:spPr>
          <a:xfrm rot="-5522571">
            <a:off x="58413" y="-1066819"/>
            <a:ext cx="1244446" cy="2112214"/>
          </a:xfrm>
          <a:custGeom>
            <a:rect b="b" l="l" r="r" t="t"/>
            <a:pathLst>
              <a:path extrusionOk="0" h="4224427" w="2488891">
                <a:moveTo>
                  <a:pt x="0" y="0"/>
                </a:moveTo>
                <a:lnTo>
                  <a:pt x="2488892" y="0"/>
                </a:lnTo>
                <a:lnTo>
                  <a:pt x="2488892" y="4224427"/>
                </a:lnTo>
                <a:lnTo>
                  <a:pt x="0" y="42244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6" name="Google Shape;276;p31"/>
          <p:cNvSpPr/>
          <p:nvPr/>
        </p:nvSpPr>
        <p:spPr>
          <a:xfrm>
            <a:off x="-284898" y="-295952"/>
            <a:ext cx="1172313" cy="1294312"/>
          </a:xfrm>
          <a:custGeom>
            <a:rect b="b" l="l" r="r" t="t"/>
            <a:pathLst>
              <a:path extrusionOk="0" h="2588623" w="2344625">
                <a:moveTo>
                  <a:pt x="0" y="0"/>
                </a:moveTo>
                <a:lnTo>
                  <a:pt x="2344625" y="0"/>
                </a:lnTo>
                <a:lnTo>
                  <a:pt x="2344625" y="2588622"/>
                </a:lnTo>
                <a:lnTo>
                  <a:pt x="0" y="25886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7" name="Google Shape;277;p31"/>
          <p:cNvSpPr txBox="1"/>
          <p:nvPr/>
        </p:nvSpPr>
        <p:spPr>
          <a:xfrm>
            <a:off x="680636" y="4550662"/>
            <a:ext cx="4082918" cy="5946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📌 Summary: Both parts work together (synced) to create one digital system for taking care of your mental health every day.</a:t>
            </a:r>
            <a:endParaRPr sz="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2"/>
          <p:cNvSpPr/>
          <p:nvPr/>
        </p:nvSpPr>
        <p:spPr>
          <a:xfrm rot="-6100030">
            <a:off x="-2882784" y="177154"/>
            <a:ext cx="8445303" cy="7859762"/>
          </a:xfrm>
          <a:custGeom>
            <a:rect b="b" l="l" r="r" t="t"/>
            <a:pathLst>
              <a:path extrusionOk="0" h="15719524" w="16890606">
                <a:moveTo>
                  <a:pt x="0" y="0"/>
                </a:moveTo>
                <a:lnTo>
                  <a:pt x="16890606" y="0"/>
                </a:lnTo>
                <a:lnTo>
                  <a:pt x="16890606" y="15719524"/>
                </a:lnTo>
                <a:lnTo>
                  <a:pt x="0" y="157195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3" name="Google Shape;283;p32"/>
          <p:cNvSpPr/>
          <p:nvPr/>
        </p:nvSpPr>
        <p:spPr>
          <a:xfrm>
            <a:off x="-1440650" y="-4477480"/>
            <a:ext cx="3910001" cy="4991830"/>
          </a:xfrm>
          <a:custGeom>
            <a:rect b="b" l="l" r="r" t="t"/>
            <a:pathLst>
              <a:path extrusionOk="0" h="9983660" w="7820002">
                <a:moveTo>
                  <a:pt x="0" y="0"/>
                </a:moveTo>
                <a:lnTo>
                  <a:pt x="7820002" y="0"/>
                </a:lnTo>
                <a:lnTo>
                  <a:pt x="7820002" y="9983660"/>
                </a:lnTo>
                <a:lnTo>
                  <a:pt x="0" y="99836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27665" t="0"/>
            </a:stretch>
          </a:blipFill>
          <a:ln>
            <a:noFill/>
          </a:ln>
        </p:spPr>
      </p:sp>
      <p:sp>
        <p:nvSpPr>
          <p:cNvPr id="284" name="Google Shape;284;p32"/>
          <p:cNvSpPr/>
          <p:nvPr/>
        </p:nvSpPr>
        <p:spPr>
          <a:xfrm rot="-5400000">
            <a:off x="524910" y="-686512"/>
            <a:ext cx="901906" cy="2305189"/>
          </a:xfrm>
          <a:custGeom>
            <a:rect b="b" l="l" r="r" t="t"/>
            <a:pathLst>
              <a:path extrusionOk="0" h="4610378" w="1803811">
                <a:moveTo>
                  <a:pt x="0" y="0"/>
                </a:moveTo>
                <a:lnTo>
                  <a:pt x="1803811" y="0"/>
                </a:lnTo>
                <a:lnTo>
                  <a:pt x="1803811" y="4610378"/>
                </a:lnTo>
                <a:lnTo>
                  <a:pt x="0" y="46103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5" name="Google Shape;285;p32"/>
          <p:cNvSpPr/>
          <p:nvPr/>
        </p:nvSpPr>
        <p:spPr>
          <a:xfrm rot="9411100">
            <a:off x="34226" y="14043"/>
            <a:ext cx="1155449" cy="1309909"/>
          </a:xfrm>
          <a:custGeom>
            <a:rect b="b" l="l" r="r" t="t"/>
            <a:pathLst>
              <a:path extrusionOk="0" h="2619818" w="2310898">
                <a:moveTo>
                  <a:pt x="0" y="0"/>
                </a:moveTo>
                <a:lnTo>
                  <a:pt x="2310898" y="0"/>
                </a:lnTo>
                <a:lnTo>
                  <a:pt x="2310898" y="2619818"/>
                </a:lnTo>
                <a:lnTo>
                  <a:pt x="0" y="26198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86" name="Google Shape;286;p32"/>
          <p:cNvGrpSpPr/>
          <p:nvPr/>
        </p:nvGrpSpPr>
        <p:grpSpPr>
          <a:xfrm>
            <a:off x="3278417" y="1364984"/>
            <a:ext cx="2587167" cy="1558566"/>
            <a:chOff x="0" y="0"/>
            <a:chExt cx="1362787" cy="820973"/>
          </a:xfrm>
        </p:grpSpPr>
        <p:sp>
          <p:nvSpPr>
            <p:cNvPr id="287" name="Google Shape;287;p32"/>
            <p:cNvSpPr/>
            <p:nvPr/>
          </p:nvSpPr>
          <p:spPr>
            <a:xfrm>
              <a:off x="0" y="0"/>
              <a:ext cx="1362787" cy="820973"/>
            </a:xfrm>
            <a:custGeom>
              <a:rect b="b" l="l" r="r" t="t"/>
              <a:pathLst>
                <a:path extrusionOk="0" h="820973" w="1362787">
                  <a:moveTo>
                    <a:pt x="74811" y="0"/>
                  </a:moveTo>
                  <a:lnTo>
                    <a:pt x="1287976" y="0"/>
                  </a:lnTo>
                  <a:cubicBezTo>
                    <a:pt x="1329293" y="0"/>
                    <a:pt x="1362787" y="33494"/>
                    <a:pt x="1362787" y="74811"/>
                  </a:cubicBezTo>
                  <a:lnTo>
                    <a:pt x="1362787" y="746162"/>
                  </a:lnTo>
                  <a:cubicBezTo>
                    <a:pt x="1362787" y="787479"/>
                    <a:pt x="1329293" y="820973"/>
                    <a:pt x="1287976" y="820973"/>
                  </a:cubicBezTo>
                  <a:lnTo>
                    <a:pt x="74811" y="820973"/>
                  </a:lnTo>
                  <a:cubicBezTo>
                    <a:pt x="33494" y="820973"/>
                    <a:pt x="0" y="787479"/>
                    <a:pt x="0" y="746162"/>
                  </a:cubicBezTo>
                  <a:lnTo>
                    <a:pt x="0" y="74811"/>
                  </a:lnTo>
                  <a:cubicBezTo>
                    <a:pt x="0" y="33494"/>
                    <a:pt x="33494" y="0"/>
                    <a:pt x="74811" y="0"/>
                  </a:cubicBezTo>
                  <a:close/>
                </a:path>
              </a:pathLst>
            </a:custGeom>
            <a:solidFill>
              <a:srgbClr val="BBE5E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2"/>
            <p:cNvSpPr txBox="1"/>
            <p:nvPr/>
          </p:nvSpPr>
          <p:spPr>
            <a:xfrm>
              <a:off x="0" y="19050"/>
              <a:ext cx="1362787" cy="8019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2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9" name="Google Shape;289;p32"/>
          <p:cNvGrpSpPr/>
          <p:nvPr/>
        </p:nvGrpSpPr>
        <p:grpSpPr>
          <a:xfrm>
            <a:off x="3278417" y="3070584"/>
            <a:ext cx="2587167" cy="1558566"/>
            <a:chOff x="0" y="0"/>
            <a:chExt cx="1362787" cy="820973"/>
          </a:xfrm>
        </p:grpSpPr>
        <p:sp>
          <p:nvSpPr>
            <p:cNvPr id="290" name="Google Shape;290;p32"/>
            <p:cNvSpPr/>
            <p:nvPr/>
          </p:nvSpPr>
          <p:spPr>
            <a:xfrm>
              <a:off x="0" y="0"/>
              <a:ext cx="1362787" cy="820973"/>
            </a:xfrm>
            <a:custGeom>
              <a:rect b="b" l="l" r="r" t="t"/>
              <a:pathLst>
                <a:path extrusionOk="0" h="820973" w="1362787">
                  <a:moveTo>
                    <a:pt x="74811" y="0"/>
                  </a:moveTo>
                  <a:lnTo>
                    <a:pt x="1287976" y="0"/>
                  </a:lnTo>
                  <a:cubicBezTo>
                    <a:pt x="1329293" y="0"/>
                    <a:pt x="1362787" y="33494"/>
                    <a:pt x="1362787" y="74811"/>
                  </a:cubicBezTo>
                  <a:lnTo>
                    <a:pt x="1362787" y="746162"/>
                  </a:lnTo>
                  <a:cubicBezTo>
                    <a:pt x="1362787" y="787479"/>
                    <a:pt x="1329293" y="820973"/>
                    <a:pt x="1287976" y="820973"/>
                  </a:cubicBezTo>
                  <a:lnTo>
                    <a:pt x="74811" y="820973"/>
                  </a:lnTo>
                  <a:cubicBezTo>
                    <a:pt x="33494" y="820973"/>
                    <a:pt x="0" y="787479"/>
                    <a:pt x="0" y="746162"/>
                  </a:cubicBezTo>
                  <a:lnTo>
                    <a:pt x="0" y="74811"/>
                  </a:lnTo>
                  <a:cubicBezTo>
                    <a:pt x="0" y="33494"/>
                    <a:pt x="33494" y="0"/>
                    <a:pt x="748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2"/>
            <p:cNvSpPr txBox="1"/>
            <p:nvPr/>
          </p:nvSpPr>
          <p:spPr>
            <a:xfrm>
              <a:off x="0" y="19050"/>
              <a:ext cx="1362787" cy="8019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2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2" name="Google Shape;292;p32"/>
          <p:cNvSpPr/>
          <p:nvPr/>
        </p:nvSpPr>
        <p:spPr>
          <a:xfrm rot="-5400000">
            <a:off x="6383577" y="-164881"/>
            <a:ext cx="2595543" cy="2925304"/>
          </a:xfrm>
          <a:custGeom>
            <a:rect b="b" l="l" r="r" t="t"/>
            <a:pathLst>
              <a:path extrusionOk="0" h="5850608" w="5191085">
                <a:moveTo>
                  <a:pt x="0" y="0"/>
                </a:moveTo>
                <a:lnTo>
                  <a:pt x="5191084" y="0"/>
                </a:lnTo>
                <a:lnTo>
                  <a:pt x="5191084" y="5850608"/>
                </a:lnTo>
                <a:lnTo>
                  <a:pt x="0" y="58506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93" name="Google Shape;293;p32"/>
          <p:cNvGrpSpPr/>
          <p:nvPr/>
        </p:nvGrpSpPr>
        <p:grpSpPr>
          <a:xfrm>
            <a:off x="6042483" y="1364984"/>
            <a:ext cx="2587167" cy="1558566"/>
            <a:chOff x="0" y="0"/>
            <a:chExt cx="1362787" cy="820973"/>
          </a:xfrm>
        </p:grpSpPr>
        <p:sp>
          <p:nvSpPr>
            <p:cNvPr id="294" name="Google Shape;294;p32"/>
            <p:cNvSpPr/>
            <p:nvPr/>
          </p:nvSpPr>
          <p:spPr>
            <a:xfrm>
              <a:off x="0" y="0"/>
              <a:ext cx="1362787" cy="820973"/>
            </a:xfrm>
            <a:custGeom>
              <a:rect b="b" l="l" r="r" t="t"/>
              <a:pathLst>
                <a:path extrusionOk="0" h="820973" w="1362787">
                  <a:moveTo>
                    <a:pt x="74811" y="0"/>
                  </a:moveTo>
                  <a:lnTo>
                    <a:pt x="1287976" y="0"/>
                  </a:lnTo>
                  <a:cubicBezTo>
                    <a:pt x="1329293" y="0"/>
                    <a:pt x="1362787" y="33494"/>
                    <a:pt x="1362787" y="74811"/>
                  </a:cubicBezTo>
                  <a:lnTo>
                    <a:pt x="1362787" y="746162"/>
                  </a:lnTo>
                  <a:cubicBezTo>
                    <a:pt x="1362787" y="787479"/>
                    <a:pt x="1329293" y="820973"/>
                    <a:pt x="1287976" y="820973"/>
                  </a:cubicBezTo>
                  <a:lnTo>
                    <a:pt x="74811" y="820973"/>
                  </a:lnTo>
                  <a:cubicBezTo>
                    <a:pt x="33494" y="820973"/>
                    <a:pt x="0" y="787479"/>
                    <a:pt x="0" y="746162"/>
                  </a:cubicBezTo>
                  <a:lnTo>
                    <a:pt x="0" y="74811"/>
                  </a:lnTo>
                  <a:cubicBezTo>
                    <a:pt x="0" y="33494"/>
                    <a:pt x="33494" y="0"/>
                    <a:pt x="748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2"/>
            <p:cNvSpPr txBox="1"/>
            <p:nvPr/>
          </p:nvSpPr>
          <p:spPr>
            <a:xfrm>
              <a:off x="0" y="19050"/>
              <a:ext cx="1362787" cy="8019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2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6" name="Google Shape;296;p32"/>
          <p:cNvGrpSpPr/>
          <p:nvPr/>
        </p:nvGrpSpPr>
        <p:grpSpPr>
          <a:xfrm>
            <a:off x="6042483" y="3070584"/>
            <a:ext cx="2587167" cy="1558566"/>
            <a:chOff x="0" y="0"/>
            <a:chExt cx="1362787" cy="820973"/>
          </a:xfrm>
        </p:grpSpPr>
        <p:sp>
          <p:nvSpPr>
            <p:cNvPr id="297" name="Google Shape;297;p32"/>
            <p:cNvSpPr/>
            <p:nvPr/>
          </p:nvSpPr>
          <p:spPr>
            <a:xfrm>
              <a:off x="0" y="0"/>
              <a:ext cx="1362787" cy="820973"/>
            </a:xfrm>
            <a:custGeom>
              <a:rect b="b" l="l" r="r" t="t"/>
              <a:pathLst>
                <a:path extrusionOk="0" h="820973" w="1362787">
                  <a:moveTo>
                    <a:pt x="74811" y="0"/>
                  </a:moveTo>
                  <a:lnTo>
                    <a:pt x="1287976" y="0"/>
                  </a:lnTo>
                  <a:cubicBezTo>
                    <a:pt x="1329293" y="0"/>
                    <a:pt x="1362787" y="33494"/>
                    <a:pt x="1362787" y="74811"/>
                  </a:cubicBezTo>
                  <a:lnTo>
                    <a:pt x="1362787" y="746162"/>
                  </a:lnTo>
                  <a:cubicBezTo>
                    <a:pt x="1362787" y="787479"/>
                    <a:pt x="1329293" y="820973"/>
                    <a:pt x="1287976" y="820973"/>
                  </a:cubicBezTo>
                  <a:lnTo>
                    <a:pt x="74811" y="820973"/>
                  </a:lnTo>
                  <a:cubicBezTo>
                    <a:pt x="33494" y="820973"/>
                    <a:pt x="0" y="787479"/>
                    <a:pt x="0" y="746162"/>
                  </a:cubicBezTo>
                  <a:lnTo>
                    <a:pt x="0" y="74811"/>
                  </a:lnTo>
                  <a:cubicBezTo>
                    <a:pt x="0" y="33494"/>
                    <a:pt x="33494" y="0"/>
                    <a:pt x="748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2"/>
            <p:cNvSpPr txBox="1"/>
            <p:nvPr/>
          </p:nvSpPr>
          <p:spPr>
            <a:xfrm>
              <a:off x="0" y="19050"/>
              <a:ext cx="1362787" cy="8019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2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9" name="Google Shape;299;p32"/>
          <p:cNvGrpSpPr/>
          <p:nvPr/>
        </p:nvGrpSpPr>
        <p:grpSpPr>
          <a:xfrm>
            <a:off x="514350" y="1364984"/>
            <a:ext cx="2587167" cy="1558566"/>
            <a:chOff x="0" y="0"/>
            <a:chExt cx="1362787" cy="820973"/>
          </a:xfrm>
        </p:grpSpPr>
        <p:sp>
          <p:nvSpPr>
            <p:cNvPr id="300" name="Google Shape;300;p32"/>
            <p:cNvSpPr/>
            <p:nvPr/>
          </p:nvSpPr>
          <p:spPr>
            <a:xfrm>
              <a:off x="0" y="0"/>
              <a:ext cx="1362787" cy="820973"/>
            </a:xfrm>
            <a:custGeom>
              <a:rect b="b" l="l" r="r" t="t"/>
              <a:pathLst>
                <a:path extrusionOk="0" h="820973" w="1362787">
                  <a:moveTo>
                    <a:pt x="74811" y="0"/>
                  </a:moveTo>
                  <a:lnTo>
                    <a:pt x="1287976" y="0"/>
                  </a:lnTo>
                  <a:cubicBezTo>
                    <a:pt x="1329293" y="0"/>
                    <a:pt x="1362787" y="33494"/>
                    <a:pt x="1362787" y="74811"/>
                  </a:cubicBezTo>
                  <a:lnTo>
                    <a:pt x="1362787" y="746162"/>
                  </a:lnTo>
                  <a:cubicBezTo>
                    <a:pt x="1362787" y="787479"/>
                    <a:pt x="1329293" y="820973"/>
                    <a:pt x="1287976" y="820973"/>
                  </a:cubicBezTo>
                  <a:lnTo>
                    <a:pt x="74811" y="820973"/>
                  </a:lnTo>
                  <a:cubicBezTo>
                    <a:pt x="33494" y="820973"/>
                    <a:pt x="0" y="787479"/>
                    <a:pt x="0" y="746162"/>
                  </a:cubicBezTo>
                  <a:lnTo>
                    <a:pt x="0" y="74811"/>
                  </a:lnTo>
                  <a:cubicBezTo>
                    <a:pt x="0" y="33494"/>
                    <a:pt x="33494" y="0"/>
                    <a:pt x="748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2"/>
            <p:cNvSpPr txBox="1"/>
            <p:nvPr/>
          </p:nvSpPr>
          <p:spPr>
            <a:xfrm>
              <a:off x="0" y="19050"/>
              <a:ext cx="1362787" cy="8019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2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2" name="Google Shape;302;p32"/>
          <p:cNvGrpSpPr/>
          <p:nvPr/>
        </p:nvGrpSpPr>
        <p:grpSpPr>
          <a:xfrm>
            <a:off x="514350" y="3070584"/>
            <a:ext cx="2587167" cy="1558566"/>
            <a:chOff x="0" y="0"/>
            <a:chExt cx="1362787" cy="820973"/>
          </a:xfrm>
        </p:grpSpPr>
        <p:sp>
          <p:nvSpPr>
            <p:cNvPr id="303" name="Google Shape;303;p32"/>
            <p:cNvSpPr/>
            <p:nvPr/>
          </p:nvSpPr>
          <p:spPr>
            <a:xfrm>
              <a:off x="0" y="0"/>
              <a:ext cx="1362787" cy="820973"/>
            </a:xfrm>
            <a:custGeom>
              <a:rect b="b" l="l" r="r" t="t"/>
              <a:pathLst>
                <a:path extrusionOk="0" h="820973" w="1362787">
                  <a:moveTo>
                    <a:pt x="74811" y="0"/>
                  </a:moveTo>
                  <a:lnTo>
                    <a:pt x="1287976" y="0"/>
                  </a:lnTo>
                  <a:cubicBezTo>
                    <a:pt x="1329293" y="0"/>
                    <a:pt x="1362787" y="33494"/>
                    <a:pt x="1362787" y="74811"/>
                  </a:cubicBezTo>
                  <a:lnTo>
                    <a:pt x="1362787" y="746162"/>
                  </a:lnTo>
                  <a:cubicBezTo>
                    <a:pt x="1362787" y="787479"/>
                    <a:pt x="1329293" y="820973"/>
                    <a:pt x="1287976" y="820973"/>
                  </a:cubicBezTo>
                  <a:lnTo>
                    <a:pt x="74811" y="820973"/>
                  </a:lnTo>
                  <a:cubicBezTo>
                    <a:pt x="33494" y="820973"/>
                    <a:pt x="0" y="787479"/>
                    <a:pt x="0" y="746162"/>
                  </a:cubicBezTo>
                  <a:lnTo>
                    <a:pt x="0" y="74811"/>
                  </a:lnTo>
                  <a:cubicBezTo>
                    <a:pt x="0" y="33494"/>
                    <a:pt x="33494" y="0"/>
                    <a:pt x="74811" y="0"/>
                  </a:cubicBezTo>
                  <a:close/>
                </a:path>
              </a:pathLst>
            </a:custGeom>
            <a:solidFill>
              <a:srgbClr val="BBE5E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2"/>
            <p:cNvSpPr txBox="1"/>
            <p:nvPr/>
          </p:nvSpPr>
          <p:spPr>
            <a:xfrm>
              <a:off x="0" y="19050"/>
              <a:ext cx="1362787" cy="8019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2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5" name="Google Shape;305;p32"/>
          <p:cNvSpPr/>
          <p:nvPr/>
        </p:nvSpPr>
        <p:spPr>
          <a:xfrm>
            <a:off x="6434336" y="-4477480"/>
            <a:ext cx="3910001" cy="4991830"/>
          </a:xfrm>
          <a:custGeom>
            <a:rect b="b" l="l" r="r" t="t"/>
            <a:pathLst>
              <a:path extrusionOk="0" h="9983660" w="7820002">
                <a:moveTo>
                  <a:pt x="0" y="0"/>
                </a:moveTo>
                <a:lnTo>
                  <a:pt x="7820003" y="0"/>
                </a:lnTo>
                <a:lnTo>
                  <a:pt x="7820003" y="9983660"/>
                </a:lnTo>
                <a:lnTo>
                  <a:pt x="0" y="99836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27665" t="0"/>
            </a:stretch>
          </a:blipFill>
          <a:ln>
            <a:noFill/>
          </a:ln>
        </p:spPr>
      </p:sp>
      <p:sp>
        <p:nvSpPr>
          <p:cNvPr id="306" name="Google Shape;306;p32"/>
          <p:cNvSpPr/>
          <p:nvPr/>
        </p:nvSpPr>
        <p:spPr>
          <a:xfrm flipH="1" rot="5400000">
            <a:off x="7800071" y="-686512"/>
            <a:ext cx="901906" cy="2305189"/>
          </a:xfrm>
          <a:custGeom>
            <a:rect b="b" l="l" r="r" t="t"/>
            <a:pathLst>
              <a:path extrusionOk="0" h="4610378" w="1803811">
                <a:moveTo>
                  <a:pt x="0" y="4610378"/>
                </a:moveTo>
                <a:lnTo>
                  <a:pt x="1803810" y="4610378"/>
                </a:lnTo>
                <a:lnTo>
                  <a:pt x="1803810" y="0"/>
                </a:lnTo>
                <a:lnTo>
                  <a:pt x="0" y="0"/>
                </a:lnTo>
                <a:lnTo>
                  <a:pt x="0" y="4610378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7" name="Google Shape;307;p32"/>
          <p:cNvSpPr/>
          <p:nvPr/>
        </p:nvSpPr>
        <p:spPr>
          <a:xfrm rot="10800000">
            <a:off x="7987191" y="0"/>
            <a:ext cx="1156810" cy="917034"/>
          </a:xfrm>
          <a:custGeom>
            <a:rect b="b" l="l" r="r" t="t"/>
            <a:pathLst>
              <a:path extrusionOk="0" h="1834069" w="2313619">
                <a:moveTo>
                  <a:pt x="0" y="0"/>
                </a:moveTo>
                <a:lnTo>
                  <a:pt x="2313619" y="0"/>
                </a:lnTo>
                <a:lnTo>
                  <a:pt x="2313619" y="1834069"/>
                </a:lnTo>
                <a:lnTo>
                  <a:pt x="0" y="18340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8" name="Google Shape;308;p32"/>
          <p:cNvSpPr txBox="1"/>
          <p:nvPr/>
        </p:nvSpPr>
        <p:spPr>
          <a:xfrm>
            <a:off x="1402131" y="594508"/>
            <a:ext cx="6585060" cy="7032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30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Main Sections of the Platform</a:t>
            </a:r>
            <a:endParaRPr sz="700"/>
          </a:p>
          <a:p>
            <a:pPr indent="0" lvl="0" marL="0" marR="0" rtl="0" algn="ctr">
              <a:lnSpc>
                <a:spcPct val="11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20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The BalanceMind platform has 6 key</a:t>
            </a:r>
            <a:r>
              <a:rPr b="1" i="0" lang="ru" sz="20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sections:</a:t>
            </a:r>
            <a:endParaRPr sz="700"/>
          </a:p>
        </p:txBody>
      </p:sp>
      <p:sp>
        <p:nvSpPr>
          <p:cNvPr id="309" name="Google Shape;309;p32"/>
          <p:cNvSpPr txBox="1"/>
          <p:nvPr/>
        </p:nvSpPr>
        <p:spPr>
          <a:xfrm>
            <a:off x="681645" y="1507859"/>
            <a:ext cx="2168146" cy="948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1. Practices (Exercises)</a:t>
            </a:r>
            <a:endParaRPr sz="700"/>
          </a:p>
          <a:p>
            <a:pPr indent="-127000" lvl="1" marL="254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200"/>
              <a:buFont typeface="Arial"/>
              <a:buChar char="•"/>
            </a:pPr>
            <a:r>
              <a:rPr b="0" i="0" lang="ru" sz="12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Meditations</a:t>
            </a:r>
            <a:endParaRPr sz="700"/>
          </a:p>
          <a:p>
            <a:pPr indent="-127000" lvl="1" marL="254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200"/>
              <a:buFont typeface="Arial"/>
              <a:buChar char="•"/>
            </a:pPr>
            <a:r>
              <a:rPr b="0" i="0" lang="ru" sz="12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Affirmations</a:t>
            </a:r>
            <a:endParaRPr sz="700"/>
          </a:p>
          <a:p>
            <a:pPr indent="-127000" lvl="1" marL="254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200"/>
              <a:buFont typeface="Arial"/>
              <a:buChar char="•"/>
            </a:pPr>
            <a:r>
              <a:rPr b="0" i="0" lang="ru" sz="12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Breathing exercises</a:t>
            </a:r>
            <a:endParaRPr sz="700"/>
          </a:p>
          <a:p>
            <a:pPr indent="-127000" lvl="1" marL="254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200"/>
              <a:buFont typeface="Arial"/>
              <a:buChar char="•"/>
            </a:pPr>
            <a:r>
              <a:rPr b="0" i="0" lang="ru" sz="12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Yoga and stretching</a:t>
            </a:r>
            <a:endParaRPr sz="700"/>
          </a:p>
          <a:p>
            <a:pPr indent="-127000" lvl="1" marL="254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200"/>
              <a:buFont typeface="Arial"/>
              <a:buChar char="•"/>
            </a:pPr>
            <a:r>
              <a:rPr b="0" i="0" lang="ru" sz="12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Mindfulness exercises</a:t>
            </a:r>
            <a:endParaRPr sz="700"/>
          </a:p>
        </p:txBody>
      </p:sp>
      <p:sp>
        <p:nvSpPr>
          <p:cNvPr id="310" name="Google Shape;310;p32"/>
          <p:cNvSpPr txBox="1"/>
          <p:nvPr/>
        </p:nvSpPr>
        <p:spPr>
          <a:xfrm>
            <a:off x="753441" y="3171199"/>
            <a:ext cx="2096351" cy="7908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4. Learning Content</a:t>
            </a:r>
            <a:endParaRPr sz="700"/>
          </a:p>
          <a:p>
            <a:pPr indent="-127000" lvl="1" marL="254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200"/>
              <a:buFont typeface="Arial"/>
              <a:buChar char="•"/>
            </a:pPr>
            <a:r>
              <a:rPr b="0" i="0" lang="ru" sz="12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Books</a:t>
            </a:r>
            <a:endParaRPr sz="700"/>
          </a:p>
          <a:p>
            <a:pPr indent="-127000" lvl="1" marL="254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200"/>
              <a:buFont typeface="Arial"/>
              <a:buChar char="•"/>
            </a:pPr>
            <a:r>
              <a:rPr b="0" i="0" lang="ru" sz="12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Podcasts</a:t>
            </a:r>
            <a:endParaRPr sz="700"/>
          </a:p>
          <a:p>
            <a:pPr indent="-127000" lvl="1" marL="254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200"/>
              <a:buFont typeface="Arial"/>
              <a:buChar char="•"/>
            </a:pPr>
            <a:r>
              <a:rPr b="0" i="0" lang="ru" sz="12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Video lessons</a:t>
            </a:r>
            <a:endParaRPr sz="700"/>
          </a:p>
          <a:p>
            <a:pPr indent="-127000" lvl="1" marL="254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200"/>
              <a:buFont typeface="Arial"/>
              <a:buChar char="•"/>
            </a:pPr>
            <a:r>
              <a:rPr b="0" i="0" lang="ru" sz="12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Training and courses</a:t>
            </a:r>
            <a:endParaRPr sz="700"/>
          </a:p>
        </p:txBody>
      </p:sp>
      <p:sp>
        <p:nvSpPr>
          <p:cNvPr id="311" name="Google Shape;311;p32"/>
          <p:cNvSpPr txBox="1"/>
          <p:nvPr/>
        </p:nvSpPr>
        <p:spPr>
          <a:xfrm>
            <a:off x="3330446" y="1507859"/>
            <a:ext cx="2535137" cy="1300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2. Journals (Diaries)</a:t>
            </a:r>
            <a:endParaRPr sz="700"/>
          </a:p>
          <a:p>
            <a:pPr indent="-127000" lvl="1" marL="254000" marR="0" rtl="0" algn="l">
              <a:lnSpc>
                <a:spcPct val="110034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200"/>
              <a:buFont typeface="Arial"/>
              <a:buChar char="•"/>
            </a:pPr>
            <a:r>
              <a:rPr b="0" i="0" lang="ru" sz="12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Gratitude journal (thankfulness)</a:t>
            </a:r>
            <a:endParaRPr sz="700"/>
          </a:p>
          <a:p>
            <a:pPr indent="-127000" lvl="1" marL="254000" marR="0" rtl="0" algn="l">
              <a:lnSpc>
                <a:spcPct val="110034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200"/>
              <a:buFont typeface="Arial"/>
              <a:buChar char="•"/>
            </a:pPr>
            <a:r>
              <a:rPr b="0" i="0" lang="ru" sz="12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Daily journal</a:t>
            </a:r>
            <a:endParaRPr sz="700"/>
          </a:p>
          <a:p>
            <a:pPr indent="-127000" lvl="1" marL="254000" marR="0" rtl="0" algn="l">
              <a:lnSpc>
                <a:spcPct val="110034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200"/>
              <a:buFont typeface="Arial"/>
              <a:buChar char="•"/>
            </a:pPr>
            <a:r>
              <a:rPr b="0" i="0" lang="ru" sz="12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Dreams and goals journal</a:t>
            </a:r>
            <a:endParaRPr sz="700"/>
          </a:p>
          <a:p>
            <a:pPr indent="-127000" lvl="1" marL="254000" marR="0" rtl="0" algn="l">
              <a:lnSpc>
                <a:spcPct val="110034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200"/>
              <a:buFont typeface="Arial"/>
              <a:buChar char="•"/>
            </a:pPr>
            <a:r>
              <a:rPr b="0" i="0" lang="ru" sz="12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Emotions journal</a:t>
            </a:r>
            <a:endParaRPr sz="700"/>
          </a:p>
          <a:p>
            <a:pPr indent="-127000" lvl="1" marL="254000" marR="0" rtl="0" algn="l">
              <a:lnSpc>
                <a:spcPct val="110034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200"/>
              <a:buFont typeface="Arial"/>
              <a:buChar char="•"/>
            </a:pPr>
            <a:r>
              <a:rPr b="0" i="0" lang="ru" sz="12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"Parents and me" journal</a:t>
            </a:r>
            <a:endParaRPr sz="700"/>
          </a:p>
          <a:p>
            <a:pPr indent="-127000" lvl="1" marL="254000" marR="0" rtl="0" algn="l">
              <a:lnSpc>
                <a:spcPct val="110034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200"/>
              <a:buFont typeface="Arial"/>
              <a:buChar char="•"/>
            </a:pPr>
            <a:r>
              <a:rPr b="0" i="0" lang="ru" sz="12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Self-love journal</a:t>
            </a:r>
            <a:endParaRPr sz="700"/>
          </a:p>
          <a:p>
            <a:pPr indent="-127000" lvl="1" marL="254000" marR="0" rtl="0" algn="l">
              <a:lnSpc>
                <a:spcPct val="110034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200"/>
              <a:buFont typeface="Arial"/>
              <a:buChar char="•"/>
            </a:pPr>
            <a:r>
              <a:rPr b="0" i="0" lang="ru" sz="12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Working on childhood traumas</a:t>
            </a:r>
            <a:endParaRPr sz="700"/>
          </a:p>
        </p:txBody>
      </p:sp>
      <p:sp>
        <p:nvSpPr>
          <p:cNvPr id="312" name="Google Shape;312;p32"/>
          <p:cNvSpPr txBox="1"/>
          <p:nvPr/>
        </p:nvSpPr>
        <p:spPr>
          <a:xfrm>
            <a:off x="3427136" y="3246830"/>
            <a:ext cx="2341759" cy="948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5. Body and Health</a:t>
            </a:r>
            <a:endParaRPr sz="700"/>
          </a:p>
          <a:p>
            <a:pPr indent="-127000" lvl="1" marL="254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200"/>
              <a:buFont typeface="Arial"/>
              <a:buChar char="•"/>
            </a:pPr>
            <a:r>
              <a:rPr b="0" i="0" lang="ru" sz="12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Healthy eating</a:t>
            </a:r>
            <a:endParaRPr sz="700"/>
          </a:p>
          <a:p>
            <a:pPr indent="-127000" lvl="1" marL="254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200"/>
              <a:buFont typeface="Arial"/>
              <a:buChar char="•"/>
            </a:pPr>
            <a:r>
              <a:rPr b="0" i="0" lang="ru" sz="12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Exercise and activity</a:t>
            </a:r>
            <a:endParaRPr sz="700"/>
          </a:p>
          <a:p>
            <a:pPr indent="-127000" lvl="1" marL="254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200"/>
              <a:buFont typeface="Arial"/>
              <a:buChar char="•"/>
            </a:pPr>
            <a:r>
              <a:rPr b="0" i="0" lang="ru" sz="12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Sleep tracker</a:t>
            </a:r>
            <a:endParaRPr sz="700"/>
          </a:p>
          <a:p>
            <a:pPr indent="-127000" lvl="1" marL="254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200"/>
              <a:buFont typeface="Arial"/>
              <a:buChar char="•"/>
            </a:pPr>
            <a:r>
              <a:rPr b="0" i="0" lang="ru" sz="12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Body energy</a:t>
            </a:r>
            <a:endParaRPr sz="700"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10440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313" name="Google Shape;313;p32"/>
          <p:cNvSpPr txBox="1"/>
          <p:nvPr/>
        </p:nvSpPr>
        <p:spPr>
          <a:xfrm>
            <a:off x="6188324" y="1507859"/>
            <a:ext cx="2441326" cy="1339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3. Self-Development and Psychology</a:t>
            </a:r>
            <a:endParaRPr sz="700"/>
          </a:p>
          <a:p>
            <a:pPr indent="-127000" lvl="1" marL="254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200"/>
              <a:buFont typeface="Arial"/>
              <a:buChar char="•"/>
            </a:pPr>
            <a:r>
              <a:rPr b="0" i="0" lang="ru" sz="12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Emotional intelligence</a:t>
            </a:r>
            <a:endParaRPr sz="700"/>
          </a:p>
          <a:p>
            <a:pPr indent="-127000" lvl="1" marL="254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200"/>
              <a:buFont typeface="Arial"/>
              <a:buChar char="•"/>
            </a:pPr>
            <a:r>
              <a:rPr b="0" i="0" lang="ru" sz="12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Self-confidence</a:t>
            </a:r>
            <a:endParaRPr sz="700"/>
          </a:p>
          <a:p>
            <a:pPr indent="-127000" lvl="1" marL="254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200"/>
              <a:buFont typeface="Arial"/>
              <a:buChar char="•"/>
            </a:pPr>
            <a:r>
              <a:rPr b="0" i="0" lang="ru" sz="12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Mental health</a:t>
            </a:r>
            <a:endParaRPr sz="700"/>
          </a:p>
          <a:p>
            <a:pPr indent="-127000" lvl="1" marL="254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200"/>
              <a:buFont typeface="Arial"/>
              <a:buChar char="•"/>
            </a:pPr>
            <a:r>
              <a:rPr b="0" i="0" lang="ru" sz="12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Feelings and emotions</a:t>
            </a:r>
            <a:endParaRPr sz="700"/>
          </a:p>
          <a:p>
            <a:pPr indent="-127000" lvl="1" marL="254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200"/>
              <a:buFont typeface="Arial"/>
              <a:buChar char="•"/>
            </a:pPr>
            <a:r>
              <a:rPr b="0" i="0" lang="ru" sz="12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Love for the world</a:t>
            </a:r>
            <a:endParaRPr sz="700"/>
          </a:p>
          <a:p>
            <a:pPr indent="-127000" lvl="1" marL="254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200"/>
              <a:buFont typeface="Arial"/>
              <a:buChar char="•"/>
            </a:pPr>
            <a:r>
              <a:rPr b="0" i="0" lang="ru" sz="12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Empathy and sensitivity</a:t>
            </a:r>
            <a:endParaRPr sz="700"/>
          </a:p>
        </p:txBody>
      </p:sp>
      <p:sp>
        <p:nvSpPr>
          <p:cNvPr id="314" name="Google Shape;314;p32"/>
          <p:cNvSpPr txBox="1"/>
          <p:nvPr/>
        </p:nvSpPr>
        <p:spPr>
          <a:xfrm>
            <a:off x="6218696" y="3223439"/>
            <a:ext cx="2346899" cy="1262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6. Personal Account (User Profile)</a:t>
            </a:r>
            <a:endParaRPr sz="700"/>
          </a:p>
          <a:p>
            <a:pPr indent="-127000" lvl="1" marL="254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200"/>
              <a:buFont typeface="Arial"/>
              <a:buChar char="•"/>
            </a:pPr>
            <a:r>
              <a:rPr b="0" i="0" lang="ru" sz="12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User progress</a:t>
            </a:r>
            <a:endParaRPr sz="700"/>
          </a:p>
          <a:p>
            <a:pPr indent="-127000" lvl="1" marL="254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200"/>
              <a:buFont typeface="Arial"/>
              <a:buChar char="•"/>
            </a:pPr>
            <a:r>
              <a:rPr b="0" i="0" lang="ru" sz="12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Statistics and charts</a:t>
            </a:r>
            <a:endParaRPr sz="700"/>
          </a:p>
          <a:p>
            <a:pPr indent="-127000" lvl="1" marL="254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200"/>
              <a:buFont typeface="Arial"/>
              <a:buChar char="•"/>
            </a:pPr>
            <a:r>
              <a:rPr b="0" i="0" lang="ru" sz="12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Achievements (things you have done)</a:t>
            </a:r>
            <a:endParaRPr sz="700"/>
          </a:p>
          <a:p>
            <a:pPr indent="-127000" lvl="1" marL="254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200"/>
              <a:buFont typeface="Arial"/>
              <a:buChar char="•"/>
            </a:pPr>
            <a:r>
              <a:rPr b="0" i="0" lang="ru" sz="12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Personal recommendations (advice)</a:t>
            </a:r>
            <a:endParaRPr sz="700"/>
          </a:p>
          <a:p>
            <a:pPr indent="-127000" lvl="1" marL="254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10440"/>
              </a:buClr>
              <a:buSzPts val="1200"/>
              <a:buFont typeface="Arial"/>
              <a:buChar char="•"/>
            </a:pPr>
            <a:r>
              <a:rPr b="0" i="0" lang="ru" sz="1200" u="none" cap="none" strike="noStrike">
                <a:solidFill>
                  <a:srgbClr val="01044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Goal planning</a:t>
            </a:r>
            <a:endParaRPr sz="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3" title="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